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ECD"/>
          </a:solidFill>
        </a:fill>
      </a:tcStyle>
    </a:wholeTbl>
    <a:band2H>
      <a:tcTxStyle b="def" i="def"/>
      <a:tcStyle>
        <a:tcBdr/>
        <a:fill>
          <a:solidFill>
            <a:srgbClr val="ECF7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ttangolo"/>
          <p:cNvSpPr/>
          <p:nvPr/>
        </p:nvSpPr>
        <p:spPr>
          <a:xfrm>
            <a:off x="368299" y="0"/>
            <a:ext cx="8777289" cy="18780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Linea"/>
          <p:cNvSpPr/>
          <p:nvPr/>
        </p:nvSpPr>
        <p:spPr>
          <a:xfrm>
            <a:off x="363537" y="1885632"/>
            <a:ext cx="8782051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8" name="Raggruppa"/>
          <p:cNvGrpSpPr/>
          <p:nvPr/>
        </p:nvGrpSpPr>
        <p:grpSpPr>
          <a:xfrm>
            <a:off x="8516937" y="1217612"/>
            <a:ext cx="128588" cy="131763"/>
            <a:chOff x="0" y="0"/>
            <a:chExt cx="128587" cy="131762"/>
          </a:xfrm>
        </p:grpSpPr>
        <p:sp>
          <p:nvSpPr>
            <p:cNvPr id="155" name="Linea"/>
            <p:cNvSpPr/>
            <p:nvPr/>
          </p:nvSpPr>
          <p:spPr>
            <a:xfrm>
              <a:off x="55911" y="0"/>
              <a:ext cx="72677" cy="65510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Linea"/>
            <p:cNvSpPr/>
            <p:nvPr/>
          </p:nvSpPr>
          <p:spPr>
            <a:xfrm flipV="1">
              <a:off x="0" y="65510"/>
              <a:ext cx="103259" cy="34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Linea"/>
            <p:cNvSpPr/>
            <p:nvPr/>
          </p:nvSpPr>
          <p:spPr>
            <a:xfrm flipV="1">
              <a:off x="55911" y="64760"/>
              <a:ext cx="72677" cy="67003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62" name="Raggruppa"/>
          <p:cNvGrpSpPr/>
          <p:nvPr/>
        </p:nvGrpSpPr>
        <p:grpSpPr>
          <a:xfrm>
            <a:off x="8669337" y="1370012"/>
            <a:ext cx="128588" cy="131763"/>
            <a:chOff x="0" y="0"/>
            <a:chExt cx="128587" cy="131762"/>
          </a:xfrm>
        </p:grpSpPr>
        <p:sp>
          <p:nvSpPr>
            <p:cNvPr id="159" name="Linea"/>
            <p:cNvSpPr/>
            <p:nvPr/>
          </p:nvSpPr>
          <p:spPr>
            <a:xfrm>
              <a:off x="55911" y="0"/>
              <a:ext cx="72677" cy="65510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Linea"/>
            <p:cNvSpPr/>
            <p:nvPr/>
          </p:nvSpPr>
          <p:spPr>
            <a:xfrm flipV="1">
              <a:off x="0" y="65510"/>
              <a:ext cx="103259" cy="34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Linea"/>
            <p:cNvSpPr/>
            <p:nvPr/>
          </p:nvSpPr>
          <p:spPr>
            <a:xfrm flipV="1">
              <a:off x="55911" y="64760"/>
              <a:ext cx="72677" cy="67003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66" name="Raggruppa"/>
          <p:cNvGrpSpPr/>
          <p:nvPr/>
        </p:nvGrpSpPr>
        <p:grpSpPr>
          <a:xfrm>
            <a:off x="8321674" y="1473199"/>
            <a:ext cx="128589" cy="131764"/>
            <a:chOff x="0" y="0"/>
            <a:chExt cx="128587" cy="131762"/>
          </a:xfrm>
        </p:grpSpPr>
        <p:sp>
          <p:nvSpPr>
            <p:cNvPr id="163" name="Linea"/>
            <p:cNvSpPr/>
            <p:nvPr/>
          </p:nvSpPr>
          <p:spPr>
            <a:xfrm>
              <a:off x="55911" y="0"/>
              <a:ext cx="72677" cy="65510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Linea"/>
            <p:cNvSpPr/>
            <p:nvPr/>
          </p:nvSpPr>
          <p:spPr>
            <a:xfrm flipV="1">
              <a:off x="0" y="65510"/>
              <a:ext cx="103259" cy="34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Linea"/>
            <p:cNvSpPr/>
            <p:nvPr/>
          </p:nvSpPr>
          <p:spPr>
            <a:xfrm flipV="1">
              <a:off x="55911" y="64760"/>
              <a:ext cx="72677" cy="67003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67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miologo_cinese_1_trasp.gif" descr="miologo_cinese_1_tras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70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1" name="Numero diapositiva"/>
          <p:cNvSpPr txBox="1"/>
          <p:nvPr>
            <p:ph type="sldNum" sz="quarter" idx="2"/>
          </p:nvPr>
        </p:nvSpPr>
        <p:spPr>
          <a:xfrm>
            <a:off x="8610600" y="151447"/>
            <a:ext cx="256540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Rettangolo"/>
          <p:cNvSpPr/>
          <p:nvPr/>
        </p:nvSpPr>
        <p:spPr>
          <a:xfrm>
            <a:off x="309562" y="681037"/>
            <a:ext cx="46039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Rettangolo"/>
          <p:cNvSpPr/>
          <p:nvPr/>
        </p:nvSpPr>
        <p:spPr>
          <a:xfrm>
            <a:off x="268287" y="681037"/>
            <a:ext cx="28576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Rettangolo"/>
          <p:cNvSpPr/>
          <p:nvPr/>
        </p:nvSpPr>
        <p:spPr>
          <a:xfrm>
            <a:off x="247650" y="681037"/>
            <a:ext cx="12700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Rettangolo"/>
          <p:cNvSpPr/>
          <p:nvPr/>
        </p:nvSpPr>
        <p:spPr>
          <a:xfrm>
            <a:off x="219868" y="681037"/>
            <a:ext cx="12701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Rettangolo"/>
          <p:cNvSpPr/>
          <p:nvPr/>
        </p:nvSpPr>
        <p:spPr>
          <a:xfrm>
            <a:off x="255587" y="5046662"/>
            <a:ext cx="73026" cy="169227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Rettangolo"/>
          <p:cNvSpPr/>
          <p:nvPr/>
        </p:nvSpPr>
        <p:spPr>
          <a:xfrm>
            <a:off x="255587" y="4797425"/>
            <a:ext cx="73026" cy="228600"/>
          </a:xfrm>
          <a:prstGeom prst="rect">
            <a:avLst/>
          </a:prstGeom>
          <a:solidFill>
            <a:srgbClr val="FEB80A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Rettangolo"/>
          <p:cNvSpPr/>
          <p:nvPr/>
        </p:nvSpPr>
        <p:spPr>
          <a:xfrm>
            <a:off x="255587" y="4637087"/>
            <a:ext cx="73026" cy="138113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Quadrato"/>
          <p:cNvSpPr/>
          <p:nvPr/>
        </p:nvSpPr>
        <p:spPr>
          <a:xfrm>
            <a:off x="255587" y="4541837"/>
            <a:ext cx="73026" cy="7461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0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miologo_cinese_1_trasp.gif" descr="miologo_cinese_1_tras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miologo_cinese_1_trasp.gif" descr="miologo_cinese_1_tras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rma"/>
          <p:cNvSpPr/>
          <p:nvPr/>
        </p:nvSpPr>
        <p:spPr>
          <a:xfrm>
            <a:off x="4829175" y="2139950"/>
            <a:ext cx="4321176" cy="472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5684" y="9755"/>
                </a:lnTo>
                <a:lnTo>
                  <a:pt x="21600" y="0"/>
                </a:lnTo>
                <a:lnTo>
                  <a:pt x="21600" y="348"/>
                </a:lnTo>
                <a:lnTo>
                  <a:pt x="5874" y="9915"/>
                </a:lnTo>
                <a:lnTo>
                  <a:pt x="379" y="21600"/>
                </a:lnTo>
                <a:close/>
              </a:path>
            </a:pathLst>
          </a:custGeom>
          <a:ln w="3175">
            <a:solidFill>
              <a:schemeClr val="accent2">
                <a:alpha val="52940"/>
              </a:schemeClr>
            </a:solidFill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2" name="Forma"/>
          <p:cNvSpPr/>
          <p:nvPr/>
        </p:nvSpPr>
        <p:spPr>
          <a:xfrm>
            <a:off x="374650" y="0"/>
            <a:ext cx="5513388" cy="661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349"/>
                </a:moveTo>
                <a:lnTo>
                  <a:pt x="0" y="21600"/>
                </a:lnTo>
                <a:lnTo>
                  <a:pt x="21600" y="13814"/>
                </a:lnTo>
                <a:lnTo>
                  <a:pt x="17753" y="0"/>
                </a:lnTo>
                <a:lnTo>
                  <a:pt x="17458" y="0"/>
                </a:lnTo>
                <a:lnTo>
                  <a:pt x="21360" y="13704"/>
                </a:lnTo>
                <a:lnTo>
                  <a:pt x="0" y="21349"/>
                </a:lnTo>
                <a:close/>
              </a:path>
            </a:pathLst>
          </a:custGeom>
          <a:ln w="3175">
            <a:solidFill>
              <a:schemeClr val="accent2">
                <a:alpha val="52940"/>
              </a:schemeClr>
            </a:solidFill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3" name="Triangolo"/>
          <p:cNvSpPr/>
          <p:nvPr/>
        </p:nvSpPr>
        <p:spPr>
          <a:xfrm rot="5236414">
            <a:off x="4461668" y="1483518"/>
            <a:ext cx="4114801" cy="1189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586986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4" name="Triangolo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00" y="0"/>
                </a:moveTo>
                <a:lnTo>
                  <a:pt x="21600" y="0"/>
                </a:lnTo>
                <a:lnTo>
                  <a:pt x="0" y="21600"/>
                </a:lnTo>
                <a:lnTo>
                  <a:pt x="1380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5" name="Triangolo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72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6" name="Triangolo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1920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7" name="Triangolo"/>
          <p:cNvSpPr/>
          <p:nvPr/>
        </p:nvSpPr>
        <p:spPr>
          <a:xfrm>
            <a:off x="5948362" y="4246562"/>
            <a:ext cx="2090738" cy="261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65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17565" y="2160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8" name="Triangolo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  <a:lnTo>
                  <a:pt x="20571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9" name="Triangolo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705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0" name="Triangolo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600" y="655"/>
                </a:lnTo>
                <a:lnTo>
                  <a:pt x="2160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1" name="Triangolo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  <a:lnTo>
                  <a:pt x="7311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2" name="Triangolo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  <a:lnTo>
                  <a:pt x="92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3" name="Triangolo"/>
          <p:cNvSpPr/>
          <p:nvPr/>
        </p:nvSpPr>
        <p:spPr>
          <a:xfrm>
            <a:off x="366712" y="2438400"/>
            <a:ext cx="55626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4" name="Triangolo"/>
          <p:cNvSpPr/>
          <p:nvPr/>
        </p:nvSpPr>
        <p:spPr>
          <a:xfrm>
            <a:off x="366712" y="2133600"/>
            <a:ext cx="5638801" cy="213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5" name="Triangolo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400" y="2160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586986">
              <a:alpha val="30195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" name="Rettangolo"/>
          <p:cNvSpPr/>
          <p:nvPr/>
        </p:nvSpPr>
        <p:spPr>
          <a:xfrm>
            <a:off x="363537" y="401637"/>
            <a:ext cx="8504238" cy="887413"/>
          </a:xfrm>
          <a:prstGeom prst="rect">
            <a:avLst/>
          </a:prstGeom>
          <a:solidFill>
            <a:srgbClr val="586986">
              <a:alpha val="39999"/>
            </a:srgbClr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Rettangolo"/>
          <p:cNvSpPr/>
          <p:nvPr/>
        </p:nvSpPr>
        <p:spPr>
          <a:xfrm flipH="1">
            <a:off x="371475" y="681037"/>
            <a:ext cx="26988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Rettangolo"/>
          <p:cNvSpPr/>
          <p:nvPr/>
        </p:nvSpPr>
        <p:spPr>
          <a:xfrm flipH="1">
            <a:off x="411162" y="681037"/>
            <a:ext cx="26988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" name="Rettangolo"/>
          <p:cNvSpPr/>
          <p:nvPr/>
        </p:nvSpPr>
        <p:spPr>
          <a:xfrm flipH="1">
            <a:off x="446087" y="681037"/>
            <a:ext cx="12701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Rettangolo"/>
          <p:cNvSpPr/>
          <p:nvPr/>
        </p:nvSpPr>
        <p:spPr>
          <a:xfrm flipH="1">
            <a:off x="474662" y="681037"/>
            <a:ext cx="12701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Rettangolo"/>
          <p:cNvSpPr/>
          <p:nvPr/>
        </p:nvSpPr>
        <p:spPr>
          <a:xfrm>
            <a:off x="500062" y="681037"/>
            <a:ext cx="36514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2" name="miologo_cinese_1_trasp.gif" descr="miologo_cinese_1_tras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4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miologo_cinese_1_trasp.gif" descr="miologo_cinese_1_tras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tangolo"/>
          <p:cNvSpPr/>
          <p:nvPr/>
        </p:nvSpPr>
        <p:spPr>
          <a:xfrm>
            <a:off x="0" y="401637"/>
            <a:ext cx="8867775" cy="887413"/>
          </a:xfrm>
          <a:prstGeom prst="rect">
            <a:avLst/>
          </a:prstGeom>
          <a:solidFill>
            <a:srgbClr val="586986">
              <a:alpha val="39999"/>
            </a:srgbClr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Rettangolo"/>
          <p:cNvSpPr/>
          <p:nvPr/>
        </p:nvSpPr>
        <p:spPr>
          <a:xfrm>
            <a:off x="87312" y="681037"/>
            <a:ext cx="46039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Rettangolo"/>
          <p:cNvSpPr/>
          <p:nvPr/>
        </p:nvSpPr>
        <p:spPr>
          <a:xfrm>
            <a:off x="47625" y="681037"/>
            <a:ext cx="26988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Rettangolo"/>
          <p:cNvSpPr/>
          <p:nvPr/>
        </p:nvSpPr>
        <p:spPr>
          <a:xfrm>
            <a:off x="26987" y="681037"/>
            <a:ext cx="12701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Rettangolo"/>
          <p:cNvSpPr/>
          <p:nvPr/>
        </p:nvSpPr>
        <p:spPr>
          <a:xfrm>
            <a:off x="-1588" y="681037"/>
            <a:ext cx="12701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Rettangolo"/>
          <p:cNvSpPr/>
          <p:nvPr/>
        </p:nvSpPr>
        <p:spPr>
          <a:xfrm flipH="1">
            <a:off x="149225" y="681037"/>
            <a:ext cx="28575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Rettangolo"/>
          <p:cNvSpPr/>
          <p:nvPr/>
        </p:nvSpPr>
        <p:spPr>
          <a:xfrm flipH="1">
            <a:off x="188912" y="681037"/>
            <a:ext cx="28576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Rettangolo"/>
          <p:cNvSpPr/>
          <p:nvPr/>
        </p:nvSpPr>
        <p:spPr>
          <a:xfrm flipH="1">
            <a:off x="225425" y="681037"/>
            <a:ext cx="12700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Rettangolo"/>
          <p:cNvSpPr/>
          <p:nvPr/>
        </p:nvSpPr>
        <p:spPr>
          <a:xfrm flipH="1">
            <a:off x="253206" y="681037"/>
            <a:ext cx="12701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Rettangolo"/>
          <p:cNvSpPr/>
          <p:nvPr/>
        </p:nvSpPr>
        <p:spPr>
          <a:xfrm>
            <a:off x="279399" y="681037"/>
            <a:ext cx="36514" cy="365126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3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miologo_cinese_1_trasp.gif" descr="miologo_cinese_1_tras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6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iologo_cinese_1_trasp.gif" descr="miologo_cinese_1_tras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6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miologo_cinese_1_trasp.gif" descr="miologo_cinese_1_tras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iologo_cinese_1_trasp.gif" descr="miologo_cinese_1_tras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4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5A77A9"/>
            </a:gs>
            <a:gs pos="35000">
              <a:srgbClr val="000000"/>
            </a:gs>
            <a:gs pos="100000">
              <a:srgbClr val="000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ttangolo"/>
          <p:cNvSpPr/>
          <p:nvPr/>
        </p:nvSpPr>
        <p:spPr>
          <a:xfrm>
            <a:off x="255587" y="5046662"/>
            <a:ext cx="73026" cy="169227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Rettangolo"/>
          <p:cNvSpPr/>
          <p:nvPr/>
        </p:nvSpPr>
        <p:spPr>
          <a:xfrm>
            <a:off x="255587" y="4797425"/>
            <a:ext cx="73026" cy="228600"/>
          </a:xfrm>
          <a:prstGeom prst="rect">
            <a:avLst/>
          </a:prstGeom>
          <a:solidFill>
            <a:srgbClr val="FEB80A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ttangolo"/>
          <p:cNvSpPr/>
          <p:nvPr/>
        </p:nvSpPr>
        <p:spPr>
          <a:xfrm>
            <a:off x="255587" y="4637087"/>
            <a:ext cx="73026" cy="138113"/>
          </a:xfrm>
          <a:prstGeom prst="rect">
            <a:avLst/>
          </a:prstGeom>
          <a:solidFill>
            <a:srgbClr val="4E5B6F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Quadrato"/>
          <p:cNvSpPr/>
          <p:nvPr/>
        </p:nvSpPr>
        <p:spPr>
          <a:xfrm>
            <a:off x="255587" y="4541837"/>
            <a:ext cx="73026" cy="7461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ttangolo"/>
          <p:cNvSpPr/>
          <p:nvPr/>
        </p:nvSpPr>
        <p:spPr>
          <a:xfrm>
            <a:off x="309562" y="681037"/>
            <a:ext cx="46039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Rettangolo"/>
          <p:cNvSpPr/>
          <p:nvPr/>
        </p:nvSpPr>
        <p:spPr>
          <a:xfrm>
            <a:off x="268287" y="681037"/>
            <a:ext cx="28576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Rettangolo"/>
          <p:cNvSpPr/>
          <p:nvPr/>
        </p:nvSpPr>
        <p:spPr>
          <a:xfrm>
            <a:off x="247650" y="681037"/>
            <a:ext cx="12700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Rettangolo"/>
          <p:cNvSpPr/>
          <p:nvPr/>
        </p:nvSpPr>
        <p:spPr>
          <a:xfrm>
            <a:off x="219868" y="681037"/>
            <a:ext cx="12701" cy="3651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miologo_cinese_1_trasp.gif" descr="miologo_cinese_1_tras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787" y="6299200"/>
            <a:ext cx="360363" cy="36988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olo Testo"/>
          <p:cNvSpPr txBox="1"/>
          <p:nvPr>
            <p:ph type="title"/>
          </p:nvPr>
        </p:nvSpPr>
        <p:spPr>
          <a:xfrm>
            <a:off x="914400" y="512762"/>
            <a:ext cx="777240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4" name="Corpo livello uno…"/>
          <p:cNvSpPr txBox="1"/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/>
          <p:nvPr>
            <p:ph type="sldNum" sz="quarter" idx="2"/>
          </p:nvPr>
        </p:nvSpPr>
        <p:spPr>
          <a:xfrm>
            <a:off x="8610600" y="6512560"/>
            <a:ext cx="256540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200">
                <a:solidFill>
                  <a:srgbClr val="D6EC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C1EEFF"/>
          </a:solidFill>
          <a:uFillTx/>
          <a:latin typeface="Consolas"/>
          <a:ea typeface="Consolas"/>
          <a:cs typeface="Consolas"/>
          <a:sym typeface="Consolas"/>
        </a:defRPr>
      </a:lvl9pPr>
    </p:titleStyle>
    <p:bodyStyle>
      <a:lvl1pPr marL="411162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95000"/>
        <a:buFontTx/>
        <a:buChar char="●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783736" marR="0" indent="-3297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90000"/>
        <a:buFontTx/>
        <a:buChar char="▫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1052512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Tx/>
        <a:buChar char="◾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1343602" marR="0" indent="-31172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Tx/>
        <a:buChar char="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585912" marR="0" indent="-3143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Tx/>
        <a:buChar char="●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2043112" marR="0" indent="-3143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2500312" marR="0" indent="-3143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2957512" marR="0" indent="-3143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3414712" marR="0" indent="-31432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2.jpeg"/><Relationship Id="rId4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181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182" name="ORTOPEDIA E REUMATOLOGIA"/>
          <p:cNvSpPr txBox="1"/>
          <p:nvPr/>
        </p:nvSpPr>
        <p:spPr>
          <a:xfrm>
            <a:off x="1161732" y="2492374"/>
            <a:ext cx="6749099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ORTOPEDIA E REUMATOLOGIA</a:t>
            </a:r>
          </a:p>
        </p:txBody>
      </p:sp>
      <p:grpSp>
        <p:nvGrpSpPr>
          <p:cNvPr id="185" name="simbolo agop"/>
          <p:cNvGrpSpPr/>
          <p:nvPr/>
        </p:nvGrpSpPr>
        <p:grpSpPr>
          <a:xfrm>
            <a:off x="539750" y="1916112"/>
            <a:ext cx="1439863" cy="3167063"/>
            <a:chOff x="0" y="0"/>
            <a:chExt cx="1439862" cy="3167062"/>
          </a:xfrm>
        </p:grpSpPr>
        <p:sp>
          <p:nvSpPr>
            <p:cNvPr id="183" name="Rettangolo"/>
            <p:cNvSpPr/>
            <p:nvPr/>
          </p:nvSpPr>
          <p:spPr>
            <a:xfrm>
              <a:off x="0" y="0"/>
              <a:ext cx="1439863" cy="316706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t">
              <a:noAutofit/>
            </a:bodyPr>
            <a:lstStyle/>
            <a:p>
              <a:pPr/>
            </a:p>
          </p:txBody>
        </p:sp>
        <p:pic>
          <p:nvPicPr>
            <p:cNvPr id="184" name="simbolo agop.jpeg" descr="simbolo agop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427" t="21879" r="39747" b="48056"/>
            <a:stretch>
              <a:fillRect/>
            </a:stretch>
          </p:blipFill>
          <p:spPr>
            <a:xfrm>
              <a:off x="-1" y="0"/>
              <a:ext cx="1439864" cy="3167063"/>
            </a:xfrm>
            <a:prstGeom prst="rect">
              <a:avLst/>
            </a:prstGeom>
            <a:ln w="444500" cap="sq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63500" dist="190500" dir="270000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186" name="simbolo agop 2" descr="simbolo agop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4675" y="2414587"/>
            <a:ext cx="1633538" cy="320516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ottor Paolo Evangelista…"/>
          <p:cNvSpPr txBox="1"/>
          <p:nvPr/>
        </p:nvSpPr>
        <p:spPr>
          <a:xfrm>
            <a:off x="1304607" y="4508499"/>
            <a:ext cx="6749099" cy="115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100"/>
              </a:spcBef>
              <a:defRPr sz="3600">
                <a:solidFill>
                  <a:srgbClr val="4E5B6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Dottor Paolo Evangelista</a:t>
            </a:r>
          </a:p>
          <a:p>
            <a:pPr algn="ctr">
              <a:spcBef>
                <a:spcPts val="1400"/>
              </a:spcBef>
              <a:defRPr sz="2400">
                <a:solidFill>
                  <a:srgbClr val="4E5B6F"/>
                </a:solidFill>
              </a:defRPr>
            </a:pPr>
            <a:r>
              <a:t>Direttore So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̴</a:t>
            </a:r>
            <a:r>
              <a:t>Wen L’Aquila</a:t>
            </a:r>
          </a:p>
        </p:txBody>
      </p:sp>
      <p:sp>
        <p:nvSpPr>
          <p:cNvPr id="188" name="4 e 5 dicembre 2010 Palermo"/>
          <p:cNvSpPr txBox="1"/>
          <p:nvPr/>
        </p:nvSpPr>
        <p:spPr>
          <a:xfrm>
            <a:off x="1017269" y="1341437"/>
            <a:ext cx="674909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7030A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4 e 5 dicembre 2010 Palermo</a:t>
            </a:r>
          </a:p>
        </p:txBody>
      </p:sp>
      <p:sp>
        <p:nvSpPr>
          <p:cNvPr id="189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4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43" name="NOTE DI EZIOPATOGENESI 1"/>
          <p:cNvSpPr txBox="1"/>
          <p:nvPr/>
        </p:nvSpPr>
        <p:spPr>
          <a:xfrm>
            <a:off x="1737994" y="1258887"/>
            <a:ext cx="559657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NOTE DI EZIOPATOGENESI 1</a:t>
            </a:r>
          </a:p>
        </p:txBody>
      </p:sp>
      <p:sp>
        <p:nvSpPr>
          <p:cNvPr id="244" name="Il pieno (patogeni esogeni, accumulo di umidità o freddo, liberazione in alto di vento o fuoco, ristagno di Qi, stasi di Sangue, presenza di flegma) ostruisce la circolazione di Qi e Sangue causando dolore, le cui caratteristiche corrispondono al tipo di"/>
          <p:cNvSpPr txBox="1"/>
          <p:nvPr/>
        </p:nvSpPr>
        <p:spPr>
          <a:xfrm>
            <a:off x="250825" y="1978025"/>
            <a:ext cx="8642350" cy="308102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Il pieno (patogeni esogeni, accumulo di umidità o freddo, liberazione in alto di vento o fuoco, ristagno di Qi, stasi di Sangue, presenza di flegma) ostruisce la circolazione di Qi e Sangue causando dolore, le cui caratteristiche corrispondono al tipo di pieno (dolore intenso, oppressivo, trafittivo, sordo, migrante, etc.)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L’insufficienza di Qi difensivo (</a:t>
            </a:r>
            <a:r>
              <a:rPr i="1"/>
              <a:t>Weiqi</a:t>
            </a:r>
            <a:r>
              <a:t>) non consente una corretta apertura e chiusura dei </a:t>
            </a:r>
            <a:r>
              <a:rPr i="1"/>
              <a:t>couli</a:t>
            </a:r>
            <a:r>
              <a:t> e permette l’invasione dei patogeni esogeni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 fattori patogeni penetrano nei </a:t>
            </a:r>
            <a:r>
              <a:rPr i="1"/>
              <a:t>Jingluo</a:t>
            </a:r>
            <a:r>
              <a:t> e ne ostacolano la circolazione del Qi, con dolore che colpisce le zone ad essi correlate.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 patogeni esterni agiscono in relazione al disequilibrio interno: es. il clima umido favorisce il manifestarsi del dolore quando c’è un accumulo a livello generale o di canale</a:t>
            </a:r>
          </a:p>
        </p:txBody>
      </p:sp>
      <p:sp>
        <p:nvSpPr>
          <p:cNvPr id="245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48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49" name="NOTE DI EZIOPATOGENESI 2"/>
          <p:cNvSpPr txBox="1"/>
          <p:nvPr/>
        </p:nvSpPr>
        <p:spPr>
          <a:xfrm>
            <a:off x="1737994" y="1258887"/>
            <a:ext cx="559657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NOTE DI EZIOPATOGENESI 2</a:t>
            </a:r>
          </a:p>
        </p:txBody>
      </p:sp>
      <p:sp>
        <p:nvSpPr>
          <p:cNvPr id="250" name="La costrizione (Yu) del Qi si manifesta facilmente in un ristagno a livello di Jingluo, con contrattura, tensione, dolore…"/>
          <p:cNvSpPr txBox="1"/>
          <p:nvPr/>
        </p:nvSpPr>
        <p:spPr>
          <a:xfrm>
            <a:off x="250825" y="1914525"/>
            <a:ext cx="8569325" cy="193002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La costrizione (</a:t>
            </a:r>
            <a:r>
              <a:rPr i="1"/>
              <a:t>Yu</a:t>
            </a:r>
            <a:r>
              <a:t>) del Qi si manifesta facilmente in un ristagno a livello di </a:t>
            </a:r>
            <a:r>
              <a:rPr i="1"/>
              <a:t>Jingluo</a:t>
            </a:r>
            <a:r>
              <a:t>, con contrattura, tensione, dolore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Il persistere del ristagno di Qi può causare stasi di Sangue, facilitare la formazione di flegma, consumare Qi e Sangue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Una patologia cronica con vuoto di Qi e Sangue implica una difficoltà nella circolazione di Qi e Sangue e facilita l’accumulo dei patogeni e l’ostruzione dei </a:t>
            </a:r>
            <a:r>
              <a:rPr i="1"/>
              <a:t>Jingluo</a:t>
            </a:r>
          </a:p>
        </p:txBody>
      </p:sp>
      <p:sp>
        <p:nvSpPr>
          <p:cNvPr id="251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54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55" name="NOTE DI EZIOPATOGENESI 3"/>
          <p:cNvSpPr txBox="1"/>
          <p:nvPr/>
        </p:nvSpPr>
        <p:spPr>
          <a:xfrm>
            <a:off x="1737994" y="1258887"/>
            <a:ext cx="559657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NOTE DI EZIOPATOGENESI 3</a:t>
            </a:r>
          </a:p>
        </p:txBody>
      </p:sp>
      <p:sp>
        <p:nvSpPr>
          <p:cNvPr id="256" name="Il deficit di Qi di Milza e della sua funzione di trasformazione e trasporto favorisce l’accumulo di umidità di origine interna ed esterna e la sua trasformazione in flegma…"/>
          <p:cNvSpPr txBox="1"/>
          <p:nvPr/>
        </p:nvSpPr>
        <p:spPr>
          <a:xfrm>
            <a:off x="250825" y="1773237"/>
            <a:ext cx="8642350" cy="310350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Il deficit di Qi di Milza e della sua funzione di trasformazione e trasporto favorisce l’accumulo di umidità di origine interna ed esterna e la sua trasformazione in flegma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Il vuoto di Yang causa un accumulo di freddo interno che rallenta la circolazione del Qi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Il vuoto di sangue favorisce il vento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La carenza di Qi e l’insufficienza di sangue possono evolvere in una stasi di sangue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L’esaurimento di Yin tende a produrre calore da vuoto, che si manifesta con dolore profondo e sensazione di “ossa brucianti”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 traumi, accidentali o chirurgici, ed i microtraumi ripetuti, interrompono il corretto fluire di Qi e Sangue e facilitano l’instaurarsi di una </a:t>
            </a:r>
            <a:r>
              <a:rPr>
                <a:solidFill>
                  <a:srgbClr val="FF9900"/>
                </a:solidFill>
              </a:rPr>
              <a:t>sindrome ostruttiva dolorosa</a:t>
            </a:r>
            <a:r>
              <a:t> (</a:t>
            </a:r>
            <a:r>
              <a:rPr i="1"/>
              <a:t>Bizheng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59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60" name="CENNI DI SEMEIOTICA 1"/>
          <p:cNvSpPr txBox="1"/>
          <p:nvPr/>
        </p:nvSpPr>
        <p:spPr>
          <a:xfrm>
            <a:off x="1014750" y="1412875"/>
            <a:ext cx="62509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CENNI DI SEMEIOTICA 1</a:t>
            </a:r>
          </a:p>
        </p:txBody>
      </p:sp>
      <p:sp>
        <p:nvSpPr>
          <p:cNvPr id="261" name="L’andamento del dolore, in relazione alle condizioni climatiche, mostra i patogeni interessati: es. una sindrome Bi da umidità si aggrava con il tempo nebbioso (freddo-umidità) o con l’afa (calore-umidità)"/>
          <p:cNvSpPr txBox="1"/>
          <p:nvPr/>
        </p:nvSpPr>
        <p:spPr>
          <a:xfrm>
            <a:off x="684212" y="2698750"/>
            <a:ext cx="7848601" cy="893700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L’andamento del dolore, in relazione alle condizioni climatiche, mostra i patogeni interessati: es. una sindrome </a:t>
            </a:r>
            <a:r>
              <a:rPr i="1"/>
              <a:t>Bi</a:t>
            </a:r>
            <a:r>
              <a:t> da umidità si aggrava con il tempo nebbioso (freddo-umidità) o con l’afa (calore-umidità)</a:t>
            </a:r>
          </a:p>
        </p:txBody>
      </p:sp>
      <p:sp>
        <p:nvSpPr>
          <p:cNvPr id="262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65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66" name="CENNI DI SEMEIOTICA 2"/>
          <p:cNvSpPr txBox="1"/>
          <p:nvPr/>
        </p:nvSpPr>
        <p:spPr>
          <a:xfrm>
            <a:off x="1014750" y="1412875"/>
            <a:ext cx="62509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CENNI DI SEMEIOTICA 2</a:t>
            </a:r>
          </a:p>
        </p:txBody>
      </p:sp>
      <p:sp>
        <p:nvSpPr>
          <p:cNvPr id="267" name="Alcune qualità del dolore sono correlate all’eziopatogenesi:…"/>
          <p:cNvSpPr txBox="1"/>
          <p:nvPr/>
        </p:nvSpPr>
        <p:spPr>
          <a:xfrm>
            <a:off x="250825" y="2060575"/>
            <a:ext cx="8642350" cy="35149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Alcune qualità del dolore sono correlate all’eziopatogenesi: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forte che aumenta con la pressione e il movimento: PIENO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moderato, alleviato dalla pressione e dal calore: VUOTO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migrante: VENTO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intenso, fisso: FREDDO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sordo con gonfiore e senso di pesantezza: UMIDITÀ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urente: CALORE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Dolore trafittivo, fisso: STASI DI SANGUE</a:t>
            </a:r>
          </a:p>
        </p:txBody>
      </p:sp>
      <p:sp>
        <p:nvSpPr>
          <p:cNvPr id="268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71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72" name="CENNI DI SEMEIOTICA 3"/>
          <p:cNvSpPr txBox="1"/>
          <p:nvPr/>
        </p:nvSpPr>
        <p:spPr>
          <a:xfrm>
            <a:off x="1014750" y="1412875"/>
            <a:ext cx="6250900" cy="38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CENNI DI SEMEIOTICA 3</a:t>
            </a:r>
          </a:p>
        </p:txBody>
      </p:sp>
      <p:sp>
        <p:nvSpPr>
          <p:cNvPr id="273" name="I sintomi di accompagnamento dipendono dal processo patogenetico:…"/>
          <p:cNvSpPr txBox="1"/>
          <p:nvPr/>
        </p:nvSpPr>
        <p:spPr>
          <a:xfrm>
            <a:off x="250825" y="2060575"/>
            <a:ext cx="8569325" cy="35149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I sintomi di accompagnamento dipendono dal processo patogenetico: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RIGIDITÀ ARTICOLARE: freddo, stasi cronica di Qi e Sangue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ARROSSAMENTO: calore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PARESTESIE: umidità, vuoto di Sangue, vento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AUMENTO DELLA CONSISTENZA DEI TESSUTI: pieno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IPOTONICITÀ DEI TESSUTI: vuoto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DEFORMAZIONE DEI CAPI ARTICOLARI: accumulo di flegma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AGGRAVAMENTO DURANTE LA NOTTE: stasi di sangue</a:t>
            </a:r>
          </a:p>
        </p:txBody>
      </p:sp>
      <p:sp>
        <p:nvSpPr>
          <p:cNvPr id="274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77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78" name="SINDROMI OSTRUTTIVE DOLOROSE - SINDROMI BI - BIZHENG"/>
          <p:cNvSpPr txBox="1"/>
          <p:nvPr/>
        </p:nvSpPr>
        <p:spPr>
          <a:xfrm>
            <a:off x="367050" y="1916112"/>
            <a:ext cx="8409900" cy="38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279" name="Sono una manifestazione della difficoltà del movimento di Qi e Sangue nei Jingluo causata da vento, freddo, umidità, con conseguente dolore"/>
          <p:cNvSpPr txBox="1"/>
          <p:nvPr/>
        </p:nvSpPr>
        <p:spPr>
          <a:xfrm>
            <a:off x="900112" y="2744787"/>
            <a:ext cx="7272338" cy="71590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Sono una manifestazione della difficoltà del movimento di Qi e Sangue nei </a:t>
            </a:r>
            <a:r>
              <a:rPr i="1"/>
              <a:t>Jingluo</a:t>
            </a:r>
            <a:r>
              <a:t> causata da vento, freddo, umidità, con conseguente dolore </a:t>
            </a:r>
          </a:p>
        </p:txBody>
      </p:sp>
      <p:sp>
        <p:nvSpPr>
          <p:cNvPr id="280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83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pic>
        <p:nvPicPr>
          <p:cNvPr id="284" name="sowen5_bf16" descr="sowen5_bf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4650" y="255587"/>
            <a:ext cx="177958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INDROMI OSTRUTTIVE DOLOROSE - SINDROMI BI - BIZHENG"/>
          <p:cNvSpPr txBox="1"/>
          <p:nvPr/>
        </p:nvSpPr>
        <p:spPr>
          <a:xfrm>
            <a:off x="367050" y="1916112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286" name="A seconda della prevalenza del fattore patogeno avremo:…"/>
          <p:cNvSpPr txBox="1"/>
          <p:nvPr/>
        </p:nvSpPr>
        <p:spPr>
          <a:xfrm>
            <a:off x="250825" y="2636837"/>
            <a:ext cx="8569325" cy="19503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 seconda della prevalenza del fattore patogeno avremo: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Bi da vento, con dolore migrante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Bi da freddo, con dolore intenso, fisso e rigidità articolare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Bi da umidità, con dolore fisso, sordo, gonfiore, pesantezza, parestesie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Bi da calore </a:t>
            </a:r>
            <a:r>
              <a:rPr sz="1200"/>
              <a:t>(per trasformazione dei fattori patogeni)</a:t>
            </a:r>
            <a:r>
              <a:t>, con calore e arrossamento</a:t>
            </a:r>
          </a:p>
        </p:txBody>
      </p:sp>
      <p:sp>
        <p:nvSpPr>
          <p:cNvPr id="287" name="N.B. Qualsiasi patogeno penetrando in profondità si trasforma facilmente in calore; il ristagno del Qi si trasforma in calore; qualunque accumulo che persiste nel tempo può trasformarsi in calore. Quando c’è un grave vuoto di Yin, il fuoco all’interno pr"/>
          <p:cNvSpPr txBox="1"/>
          <p:nvPr/>
        </p:nvSpPr>
        <p:spPr>
          <a:xfrm>
            <a:off x="294025" y="4941887"/>
            <a:ext cx="8411488" cy="9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just">
              <a:spcBef>
                <a:spcPts val="8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N.B. Qualsiasi patogeno penetrando in profondità si trasforma facilmente in calore; il ristagno del Qi si trasforma in calore; qualunque accumulo che persiste nel tempo può trasformarsi in calore. Quando c’è un grave vuoto di Yin, il fuoco all’interno produce un dolore bruciante e profondo detto “ossa al vapore”, accompagnato dalla sintomatologia del fuoco vuoto (irrequietezza, bocca secca, calore ai 5 cuori, lingua rossa senza induito, polso sottile e rapido, etc.)</a:t>
            </a:r>
          </a:p>
        </p:txBody>
      </p:sp>
      <p:sp>
        <p:nvSpPr>
          <p:cNvPr id="288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  <p:bldP build="whole" bldLvl="1" animBg="1" rev="0" advAuto="0" spid="28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91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92" name="SINDROMI OSTRUTTIVE DOLOROSE - SINDROMI BI - BIZHENG"/>
          <p:cNvSpPr txBox="1"/>
          <p:nvPr/>
        </p:nvSpPr>
        <p:spPr>
          <a:xfrm>
            <a:off x="367050" y="1916112"/>
            <a:ext cx="8409900" cy="38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293" name="Si possono sviluppare sindromi Bi dei 5 tessuti (Wuzhubi) e dei 5 organi (Wuzangbi):…"/>
          <p:cNvSpPr txBox="1"/>
          <p:nvPr/>
        </p:nvSpPr>
        <p:spPr>
          <a:xfrm>
            <a:off x="250825" y="2625725"/>
            <a:ext cx="8642350" cy="259550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Si possono sviluppare sindromi </a:t>
            </a:r>
            <a:r>
              <a:rPr i="1"/>
              <a:t>Bi</a:t>
            </a:r>
            <a:r>
              <a:t> dei 5 tessuti (</a:t>
            </a:r>
            <a:r>
              <a:rPr i="1"/>
              <a:t>Wuzhubi</a:t>
            </a:r>
            <a:r>
              <a:t>) e dei 5 organi (</a:t>
            </a:r>
            <a:r>
              <a:rPr i="1"/>
              <a:t>Wuzangbi</a:t>
            </a:r>
            <a:r>
              <a:t>):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Pelle (</a:t>
            </a:r>
            <a:r>
              <a:rPr i="1"/>
              <a:t>Pibi</a:t>
            </a:r>
            <a:r>
              <a:t>), con disestesie, secchezze ed ispessimento cutaneo, noduli del derma (Polmone)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Carne (</a:t>
            </a:r>
            <a:r>
              <a:rPr i="1"/>
              <a:t>Roubi</a:t>
            </a:r>
            <a:r>
              <a:t>), con debolezza ed alterazioni del tessuto muscolare e connettivale (Milza)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Tendini (</a:t>
            </a:r>
            <a:r>
              <a:rPr i="1"/>
              <a:t>Jinbi</a:t>
            </a:r>
            <a:r>
              <a:t>): con contratture e spasmi tendino-muscolari (Fegato)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Vasi (</a:t>
            </a:r>
            <a:r>
              <a:rPr i="1"/>
              <a:t>Maibi</a:t>
            </a:r>
            <a:r>
              <a:t>): con patologie dei vasi e dolore al petto (Cuore)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Ossa (</a:t>
            </a:r>
            <a:r>
              <a:rPr i="1"/>
              <a:t>Gubi</a:t>
            </a:r>
            <a:r>
              <a:t>): con compromissione del tessuto osseo, dolore profondo o sensazione di fuoco alle ossa (Rene)</a:t>
            </a:r>
          </a:p>
        </p:txBody>
      </p:sp>
      <p:sp>
        <p:nvSpPr>
          <p:cNvPr id="294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97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98" name="SINDROMI OSTRUTTIVE DOLOROSE - SINDROMI BI - BIZHENG"/>
          <p:cNvSpPr txBox="1"/>
          <p:nvPr/>
        </p:nvSpPr>
        <p:spPr>
          <a:xfrm>
            <a:off x="367050" y="1916112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299" name="QUADRI CLINICI MAGGIORI"/>
          <p:cNvSpPr txBox="1"/>
          <p:nvPr/>
        </p:nvSpPr>
        <p:spPr>
          <a:xfrm>
            <a:off x="1735475" y="2492375"/>
            <a:ext cx="5673050" cy="36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QUADRI CLINICI MAGGIORI</a:t>
            </a:r>
          </a:p>
        </p:txBody>
      </p:sp>
      <p:sp>
        <p:nvSpPr>
          <p:cNvPr id="300" name="In una sindrome Bi mioarticolare il fattore patogeno si localizza a livello dei Jingluo, per cui polso e lingua in genere non vengono modificati. Polso e lingua riflettono, invece, il quadro energetico di fondo. Tipicamente il dolore rende il polso “teso"/>
          <p:cNvSpPr txBox="1"/>
          <p:nvPr/>
        </p:nvSpPr>
        <p:spPr>
          <a:xfrm>
            <a:off x="611187" y="3141662"/>
            <a:ext cx="7848601" cy="89370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In una sindrome </a:t>
            </a:r>
            <a:r>
              <a:rPr i="1"/>
              <a:t>Bi</a:t>
            </a:r>
            <a:r>
              <a:t> mioarticolare il fattore patogeno si localizza a livello dei </a:t>
            </a:r>
            <a:r>
              <a:rPr i="1"/>
              <a:t>Jingluo</a:t>
            </a:r>
            <a:r>
              <a:t>, per cui polso e lingua in genere non vengono modificati. Polso e lingua riflettono, invece, il quadro energetico di fondo. Tipicamente il dolore rende il polso “teso” (</a:t>
            </a:r>
            <a:r>
              <a:rPr i="1"/>
              <a:t>jin</a:t>
            </a:r>
            <a:r>
              <a:t>)</a:t>
            </a:r>
          </a:p>
        </p:txBody>
      </p:sp>
      <p:sp>
        <p:nvSpPr>
          <p:cNvPr id="301" name="N.B. il polso “teso” (jin) è: “come una grossa fune che scorre tesa e vibrante” ed è segno di freddo e dolore"/>
          <p:cNvSpPr txBox="1"/>
          <p:nvPr/>
        </p:nvSpPr>
        <p:spPr>
          <a:xfrm>
            <a:off x="294025" y="5075237"/>
            <a:ext cx="4739600" cy="55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900"/>
              </a:spcBef>
              <a:defRPr sz="1600">
                <a:solidFill>
                  <a:srgbClr val="FFFFFF"/>
                </a:solidFill>
              </a:defRPr>
            </a:pPr>
            <a:r>
              <a:t>N.B. il polso “teso” (</a:t>
            </a:r>
            <a:r>
              <a:rPr i="1"/>
              <a:t>jin</a:t>
            </a:r>
            <a:r>
              <a:t>) è: “come una grossa fune che scorre tesa e vibrante” ed è segno di freddo e dolore</a:t>
            </a:r>
          </a:p>
        </p:txBody>
      </p:sp>
      <p:pic>
        <p:nvPicPr>
          <p:cNvPr id="302" name="polsi" descr="polsi"/>
          <p:cNvPicPr>
            <a:picLocks noChangeAspect="1"/>
          </p:cNvPicPr>
          <p:nvPr/>
        </p:nvPicPr>
        <p:blipFill>
          <a:blip r:embed="rId2">
            <a:extLst/>
          </a:blip>
          <a:srcRect l="24945" t="51202" r="24841" b="32254"/>
          <a:stretch>
            <a:fillRect/>
          </a:stretch>
        </p:blipFill>
        <p:spPr>
          <a:xfrm>
            <a:off x="5219700" y="4652962"/>
            <a:ext cx="3744913" cy="170021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2"/>
      <p:bldP build="whole" bldLvl="1" animBg="1" rev="0" advAuto="0" spid="3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19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pic>
        <p:nvPicPr>
          <p:cNvPr id="193" name="d21tmp01" descr="d21tmp01"/>
          <p:cNvPicPr>
            <a:picLocks noChangeAspect="1"/>
          </p:cNvPicPr>
          <p:nvPr/>
        </p:nvPicPr>
        <p:blipFill>
          <a:blip r:embed="rId2">
            <a:extLst/>
          </a:blip>
          <a:srcRect l="2973" t="15965" r="6085" b="0"/>
          <a:stretch>
            <a:fillRect/>
          </a:stretch>
        </p:blipFill>
        <p:spPr>
          <a:xfrm>
            <a:off x="192087" y="1773237"/>
            <a:ext cx="2651126" cy="338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copertina ortopedia" descr="copertina ortopedia"/>
          <p:cNvPicPr>
            <a:picLocks noChangeAspect="1"/>
          </p:cNvPicPr>
          <p:nvPr/>
        </p:nvPicPr>
        <p:blipFill>
          <a:blip r:embed="rId3">
            <a:extLst/>
          </a:blip>
          <a:srcRect l="15313" t="0" r="4925" b="17816"/>
          <a:stretch>
            <a:fillRect/>
          </a:stretch>
        </p:blipFill>
        <p:spPr>
          <a:xfrm>
            <a:off x="3316287" y="1773237"/>
            <a:ext cx="2408238" cy="3386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opertina traumatol" descr="copertina traumatol"/>
          <p:cNvPicPr>
            <a:picLocks noChangeAspect="1"/>
          </p:cNvPicPr>
          <p:nvPr/>
        </p:nvPicPr>
        <p:blipFill>
          <a:blip r:embed="rId4">
            <a:extLst/>
          </a:blip>
          <a:srcRect l="0" t="9059" r="5877" b="0"/>
          <a:stretch>
            <a:fillRect/>
          </a:stretch>
        </p:blipFill>
        <p:spPr>
          <a:xfrm>
            <a:off x="6138862" y="1773237"/>
            <a:ext cx="2536826" cy="338772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06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07" name="SINDROMI OSTRUTTIVE DOLOROSE - SINDROMI BI - BIZHENG"/>
          <p:cNvSpPr txBox="1"/>
          <p:nvPr/>
        </p:nvSpPr>
        <p:spPr>
          <a:xfrm>
            <a:off x="367050" y="1916112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08" name="QUADRI CLINICI MAGGIORI"/>
          <p:cNvSpPr txBox="1"/>
          <p:nvPr/>
        </p:nvSpPr>
        <p:spPr>
          <a:xfrm>
            <a:off x="1735475" y="2492375"/>
            <a:ext cx="5673050" cy="36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QUADRI CLINICI MAGGIORI</a:t>
            </a:r>
          </a:p>
        </p:txBody>
      </p:sp>
      <p:sp>
        <p:nvSpPr>
          <p:cNvPr id="309" name="Il problema è quindi essenzialmente di canale, la cui circolazione di Qi e Sangue è ostacolata dall’attacco dei patogeni esogeni nelle acuzie o dalla stasi con accumulo dei fattori patogeni nelle cronicità o nelle recidive. Stasi e accumulo sono naturalm"/>
          <p:cNvSpPr txBox="1"/>
          <p:nvPr/>
        </p:nvSpPr>
        <p:spPr>
          <a:xfrm>
            <a:off x="539750" y="3346450"/>
            <a:ext cx="7993063" cy="1147700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Il problema è quindi essenzialmente di canale, la cui circolazione di Qi e Sangue è ostacolata dall’attacco dei patogeni esogeni nelle acuzie o dalla stasi con accumulo dei fattori patogeni nelle cronicità o nelle recidive. Stasi e accumulo sono naturalmente facilitati da una condizione di vuoto di Qi e/o Sangue dei diversi organi.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1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13" name="SINDROMI OSTRUTTIVE DOLOROSE - SINDROMI BI - BIZHENG"/>
          <p:cNvSpPr txBox="1"/>
          <p:nvPr/>
        </p:nvSpPr>
        <p:spPr>
          <a:xfrm>
            <a:off x="367050" y="1916112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14" name="QUADRI CLINICI MAGGIORI"/>
          <p:cNvSpPr txBox="1"/>
          <p:nvPr/>
        </p:nvSpPr>
        <p:spPr>
          <a:xfrm>
            <a:off x="1735475" y="2492375"/>
            <a:ext cx="5673050" cy="3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QUADRI CLINICI MAGGIORI</a:t>
            </a:r>
          </a:p>
        </p:txBody>
      </p:sp>
      <p:sp>
        <p:nvSpPr>
          <p:cNvPr id="315" name="Le sindromi bi vengono inquadrate a seconda del fattore patogeno più interessato, ma i quadri sono spesso misti. Si distinguono in…"/>
          <p:cNvSpPr txBox="1"/>
          <p:nvPr/>
        </p:nvSpPr>
        <p:spPr>
          <a:xfrm>
            <a:off x="250825" y="3346450"/>
            <a:ext cx="8569325" cy="22043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Le sindromi </a:t>
            </a:r>
            <a:r>
              <a:rPr i="1"/>
              <a:t>bi</a:t>
            </a:r>
            <a:r>
              <a:t> vengono inquadrate a seconda del fattore patogeno più interessato, ma i quadri sono spesso misti. Si distinguono in </a:t>
            </a:r>
          </a:p>
          <a:p>
            <a:pPr lvl="4"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	Bi</a:t>
            </a:r>
            <a:r>
              <a:rPr i="0"/>
              <a:t> VENTO</a:t>
            </a:r>
          </a:p>
          <a:p>
            <a:pPr lvl="4"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	Bi</a:t>
            </a:r>
            <a:r>
              <a:rPr i="0"/>
              <a:t> FREDDO</a:t>
            </a:r>
          </a:p>
          <a:p>
            <a:pPr lvl="4"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	Bi</a:t>
            </a:r>
            <a:r>
              <a:rPr i="0"/>
              <a:t> UMIDITÀ</a:t>
            </a:r>
          </a:p>
          <a:p>
            <a:pPr lvl="4"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	Bi</a:t>
            </a:r>
            <a:r>
              <a:rPr i="0"/>
              <a:t> CALORE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18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19" name="SINDROMI OSTRUTTIVE DOLOROSE - SINDROMI BI - BIZHENG"/>
          <p:cNvSpPr txBox="1"/>
          <p:nvPr/>
        </p:nvSpPr>
        <p:spPr>
          <a:xfrm>
            <a:off x="367050" y="144780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20" name="QUADRI CLINICI MAGGIORI"/>
          <p:cNvSpPr txBox="1"/>
          <p:nvPr/>
        </p:nvSpPr>
        <p:spPr>
          <a:xfrm>
            <a:off x="1735475" y="2054225"/>
            <a:ext cx="5673050" cy="3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QUADRI CLINICI MAGGIORI</a:t>
            </a:r>
          </a:p>
        </p:txBody>
      </p:sp>
      <p:sp>
        <p:nvSpPr>
          <p:cNvPr id="321" name="Wandering Bi…"/>
          <p:cNvSpPr txBox="1"/>
          <p:nvPr/>
        </p:nvSpPr>
        <p:spPr>
          <a:xfrm>
            <a:off x="1979612" y="3009900"/>
            <a:ext cx="5040313" cy="15591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4" marL="1828800" indent="0">
              <a:spcBef>
                <a:spcPts val="1000"/>
              </a:spcBef>
              <a:buSzPct val="100000"/>
              <a:buChar char="•"/>
              <a:defRPr i="1">
                <a:solidFill>
                  <a:srgbClr val="FFFFFF"/>
                </a:solidFill>
              </a:defRPr>
            </a:pPr>
            <a:r>
              <a:t>Wandering Bi</a:t>
            </a:r>
          </a:p>
          <a:p>
            <a:pPr lvl="4" marL="1828800" indent="0">
              <a:spcBef>
                <a:spcPts val="1000"/>
              </a:spcBef>
              <a:buSzPct val="100000"/>
              <a:buChar char="•"/>
              <a:defRPr i="1">
                <a:solidFill>
                  <a:srgbClr val="FFFFFF"/>
                </a:solidFill>
              </a:defRPr>
            </a:pPr>
            <a:r>
              <a:t>Painful Bi</a:t>
            </a:r>
          </a:p>
          <a:p>
            <a:pPr lvl="4" marL="1828800" indent="0">
              <a:spcBef>
                <a:spcPts val="1000"/>
              </a:spcBef>
              <a:buSzPct val="100000"/>
              <a:buChar char="•"/>
              <a:defRPr i="1">
                <a:solidFill>
                  <a:srgbClr val="FFFFFF"/>
                </a:solidFill>
              </a:defRPr>
            </a:pPr>
            <a:r>
              <a:t>Fixed Bi</a:t>
            </a:r>
          </a:p>
          <a:p>
            <a:pPr lvl="4" marL="1828800" indent="0">
              <a:spcBef>
                <a:spcPts val="1000"/>
              </a:spcBef>
              <a:buSzPct val="100000"/>
              <a:buChar char="•"/>
              <a:defRPr i="1">
                <a:solidFill>
                  <a:srgbClr val="FFFFFF"/>
                </a:solidFill>
              </a:defRPr>
            </a:pPr>
            <a:r>
              <a:t>Febrile Bi</a:t>
            </a:r>
          </a:p>
        </p:txBody>
      </p:sp>
      <p:sp>
        <p:nvSpPr>
          <p:cNvPr id="322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25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26" name="SINDROMI OSTRUTTIVE DOLOROSE - SINDROMI BI - BIZHENG"/>
          <p:cNvSpPr txBox="1"/>
          <p:nvPr/>
        </p:nvSpPr>
        <p:spPr>
          <a:xfrm>
            <a:off x="367050" y="144780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27" name="TRATTAMENTO"/>
          <p:cNvSpPr txBox="1"/>
          <p:nvPr/>
        </p:nvSpPr>
        <p:spPr>
          <a:xfrm>
            <a:off x="1735475" y="2054225"/>
            <a:ext cx="5673050" cy="36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TRATTAMENTO</a:t>
            </a:r>
          </a:p>
        </p:txBody>
      </p:sp>
      <p:sp>
        <p:nvSpPr>
          <p:cNvPr id="328" name="L’intervento si articola su vari piani:…"/>
          <p:cNvSpPr txBox="1"/>
          <p:nvPr/>
        </p:nvSpPr>
        <p:spPr>
          <a:xfrm>
            <a:off x="611187" y="3068637"/>
            <a:ext cx="7561263" cy="23211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L’intervento si articola su vari piani: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Si trattano i canali, le zone interessate e i punti principali (locali, adiacenti e distali) per muovere Qi e Sangue nei </a:t>
            </a:r>
            <a:r>
              <a:rPr i="1"/>
              <a:t>Jingluo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Si interviene sulla manifestazione-</a:t>
            </a:r>
            <a:r>
              <a:rPr i="1"/>
              <a:t>biao</a:t>
            </a:r>
            <a:r>
              <a:t> eliminando il fattore patogeno (vento, freddo, umidità)</a:t>
            </a:r>
          </a:p>
          <a:p>
            <a:pPr>
              <a:spcBef>
                <a:spcPts val="1000"/>
              </a:spcBef>
              <a:buSzPct val="100000"/>
              <a:buChar char="•"/>
              <a:defRPr>
                <a:solidFill>
                  <a:srgbClr val="FFFFFF"/>
                </a:solidFill>
              </a:defRPr>
            </a:pPr>
            <a:r>
              <a:t>Si agisce sulla radice-</a:t>
            </a:r>
            <a:r>
              <a:rPr i="1"/>
              <a:t>ben</a:t>
            </a:r>
            <a:r>
              <a:t> (si rinforzano gli organi, si tonificano Qi e sangue, si nutre lo Yin, etc.)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31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32" name="SINDROMI OSTRUTTIVE DOLOROSE - SINDROMI BI - BIZHENG"/>
          <p:cNvSpPr txBox="1"/>
          <p:nvPr/>
        </p:nvSpPr>
        <p:spPr>
          <a:xfrm>
            <a:off x="367050" y="144780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33" name="TRATTAMENTO"/>
          <p:cNvSpPr txBox="1"/>
          <p:nvPr/>
        </p:nvSpPr>
        <p:spPr>
          <a:xfrm>
            <a:off x="1735475" y="2054225"/>
            <a:ext cx="5673050" cy="36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TRATTAMENTO</a:t>
            </a:r>
          </a:p>
        </p:txBody>
      </p:sp>
      <p:sp>
        <p:nvSpPr>
          <p:cNvPr id="334" name="SPALLA: Janyu (LI 15), Jianliao (TE 14), Jianzhen (SI 9), Naoshu (SI 10)…"/>
          <p:cNvSpPr txBox="1"/>
          <p:nvPr/>
        </p:nvSpPr>
        <p:spPr>
          <a:xfrm>
            <a:off x="250825" y="2636837"/>
            <a:ext cx="8642350" cy="19503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SPALLA: Janyu (LI 15), Jianliao (TE 14), Jianzhen (SI 9), Naoshu (SI 10)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SCAPOLA: Tianzhong (SI 11), Bingfeng (SI 12), Jianwaishu (SI 9), Gaohuangshu (BL 43)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GOMITO: Quchi (LI 11), Chize (LU 5), Tianjing (TE 10), Waiguan (TE 5), Hegu (LI 4)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POLSO: Yangchi (TE 4), Yangxi (LI 5), Yanggu (SI 5), Waiguan (TE 5)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DITA: Houxi (SI 3), Sanjian (LI 3), Baxie (EX), Shanbaxie (EX)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37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38" name="SINDROMI OSTRUTTIVE DOLOROSE - SINDROMI BI - BIZHENG"/>
          <p:cNvSpPr txBox="1"/>
          <p:nvPr/>
        </p:nvSpPr>
        <p:spPr>
          <a:xfrm>
            <a:off x="367050" y="144780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39" name="TRATTAMENTO"/>
          <p:cNvSpPr txBox="1"/>
          <p:nvPr/>
        </p:nvSpPr>
        <p:spPr>
          <a:xfrm>
            <a:off x="1735475" y="2054225"/>
            <a:ext cx="5673050" cy="3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TRATTAMENTO</a:t>
            </a:r>
          </a:p>
        </p:txBody>
      </p:sp>
      <p:sp>
        <p:nvSpPr>
          <p:cNvPr id="340" name="ANCA: Huantiao (GB 30), Yinmen (BL 37), Femur-Juliao (GB 29)…"/>
          <p:cNvSpPr txBox="1"/>
          <p:nvPr/>
        </p:nvSpPr>
        <p:spPr>
          <a:xfrm>
            <a:off x="250825" y="2492375"/>
            <a:ext cx="8642350" cy="298666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ANCA: Huantiao (GB 30), Yinmen (BL 37), Femur-Juliao (GB 29)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GINOCCHIO: Lianqiu (ST 34), Dubi (ST 35), Xian interno (EX), Yanglingquan (GB 34), Xiyangguan (GB 33), Yinlingquan (SP 9)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GAMBA: Chengshan (BL 57), Feiyang (BL 58), Lanwei (EX)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CAVIGLIA: Jiexi (ST 41), Shangqiu (SP 5), Qiuxu (GB 40), Kunlun (UB60), Taixi (KI 3)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DITA PIEDI: Gongsun (SP 4), Shugu (BL 65), Bafeng (EX)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LOMBARE: Yaoyangguan (GV 3), Huatuo Jiaji (EX)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DOLORE GENERALIZZATO: Houxi (SI 3), Shenmai (BL 62), Dabao (Sp 21), Geshu (BL 17)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43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44" name="SINDROMI OSTRUTTIVE DOLOROSE - SINDROMI BI - BIZHENG"/>
          <p:cNvSpPr txBox="1"/>
          <p:nvPr/>
        </p:nvSpPr>
        <p:spPr>
          <a:xfrm>
            <a:off x="367050" y="144780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45" name="TRATTAMENTO"/>
          <p:cNvSpPr txBox="1"/>
          <p:nvPr/>
        </p:nvSpPr>
        <p:spPr>
          <a:xfrm>
            <a:off x="1735475" y="2054225"/>
            <a:ext cx="5673050" cy="36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TRATTAMENTO</a:t>
            </a:r>
          </a:p>
        </p:txBody>
      </p:sp>
      <p:sp>
        <p:nvSpPr>
          <p:cNvPr id="346" name="Se è presente febbre   + Dazhui (GV 14)…"/>
          <p:cNvSpPr txBox="1"/>
          <p:nvPr/>
        </p:nvSpPr>
        <p:spPr>
          <a:xfrm>
            <a:off x="323850" y="2898775"/>
            <a:ext cx="8424863" cy="77686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Se è presente febbre			+ Dazhui (GV 14)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Se è presente deformità articolare	+ Dashu (BL 11)</a:t>
            </a:r>
          </a:p>
        </p:txBody>
      </p:sp>
      <p:sp>
        <p:nvSpPr>
          <p:cNvPr id="347" name="Bi Vento: AGOPUNTURA…"/>
          <p:cNvSpPr txBox="1"/>
          <p:nvPr/>
        </p:nvSpPr>
        <p:spPr>
          <a:xfrm>
            <a:off x="323850" y="4210050"/>
            <a:ext cx="8424863" cy="15591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Bi</a:t>
            </a:r>
            <a:r>
              <a:rPr i="0"/>
              <a:t> Vento:	AGOPUNTURA</a:t>
            </a:r>
          </a:p>
          <a:p>
            <a:pPr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Bi</a:t>
            </a:r>
            <a:r>
              <a:rPr i="0"/>
              <a:t> Freddo:	MOXA++, AGOPUNTURA</a:t>
            </a:r>
          </a:p>
          <a:p>
            <a:pPr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Bi</a:t>
            </a:r>
            <a:r>
              <a:rPr i="0"/>
              <a:t> Umidità:	AGOPUNTURA, MOXA, AGO CALDO</a:t>
            </a:r>
          </a:p>
          <a:p>
            <a:pPr>
              <a:spcBef>
                <a:spcPts val="1000"/>
              </a:spcBef>
              <a:defRPr i="1">
                <a:solidFill>
                  <a:srgbClr val="FFFFFF"/>
                </a:solidFill>
              </a:defRPr>
            </a:pPr>
            <a:r>
              <a:t>Bi </a:t>
            </a:r>
            <a:r>
              <a:rPr i="0"/>
              <a:t>Calore:	AGOPUNTURA in dispersione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d"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50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51" name="SINDROMI OSTRUTTIVE DOLOROSE - SINDROMI BI - BIZHENG"/>
          <p:cNvSpPr txBox="1"/>
          <p:nvPr/>
        </p:nvSpPr>
        <p:spPr>
          <a:xfrm>
            <a:off x="367050" y="144780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52" name="TRATTAMENTO COMPLEMENTARE"/>
          <p:cNvSpPr txBox="1"/>
          <p:nvPr/>
        </p:nvSpPr>
        <p:spPr>
          <a:xfrm>
            <a:off x="1735475" y="2054225"/>
            <a:ext cx="5673050" cy="36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TRATTAMENTO COMPLEMENTARE</a:t>
            </a:r>
          </a:p>
        </p:txBody>
      </p:sp>
      <p:sp>
        <p:nvSpPr>
          <p:cNvPr id="353" name="COPPETTAZIONE: nei casi con dolore con contrattura e rigidità muscolare; promuove la circolazione di Qi e Sangue, elimina freddo ed umidità…"/>
          <p:cNvSpPr txBox="1"/>
          <p:nvPr/>
        </p:nvSpPr>
        <p:spPr>
          <a:xfrm>
            <a:off x="250825" y="2565400"/>
            <a:ext cx="8642350" cy="2989478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COPPETTAZIONE</a:t>
            </a:r>
            <a:r>
              <a:t>: nei casi con dolore con contrattura e rigidità muscolare; promuove la circolazione di Qi e Sangue, elimina freddo ed umidità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GUASHA e MARTELLETTO</a:t>
            </a:r>
            <a:r>
              <a:t>: favoriscono la circolazione di QI e Sangue, rimuovono le stasi e gli accumuli di patogeni. Il GUASHA ha un’azione specifica sull’esterno, che libera dall’invasione dei fattori patogeni, utile nelle sindromi </a:t>
            </a:r>
            <a:r>
              <a:rPr i="1"/>
              <a:t>bi</a:t>
            </a:r>
            <a:r>
              <a:t> per eliminare il calore o, preceduto da MOXA, nei casi di freddo. Il MARTELLETTO attiva i canali nei casi di vuoto, stimola singoli punti in alternativa o complementare all’ago o al tuina, aumenta l’effetto delle coppette, rilascia la contrattura muscolare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AURICOLOTERAPIA</a:t>
            </a:r>
            <a:r>
              <a:t>: i punti vengono scelti a seconda delle aree interessate e della diagosi di fondo.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d"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56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57" name="SINDROMI OSTRUTTIVE DOLOROSE - SINDROMI BI - BIZHENG"/>
          <p:cNvSpPr txBox="1"/>
          <p:nvPr/>
        </p:nvSpPr>
        <p:spPr>
          <a:xfrm>
            <a:off x="367050" y="90805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58" name="TRATTAMENTO COMPLEMENTARE"/>
          <p:cNvSpPr txBox="1"/>
          <p:nvPr/>
        </p:nvSpPr>
        <p:spPr>
          <a:xfrm>
            <a:off x="1735475" y="1268412"/>
            <a:ext cx="5673050" cy="34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TRATTAMENTO COMPLEMENTARE</a:t>
            </a:r>
          </a:p>
        </p:txBody>
      </p:sp>
      <p:sp>
        <p:nvSpPr>
          <p:cNvPr id="359" name="DOLORE FISSO: moxa diretta, moxa con sigaro, moxa con zenzero o con aglio, lampada Tin-Ki (o equivalente), coppette…"/>
          <p:cNvSpPr txBox="1"/>
          <p:nvPr/>
        </p:nvSpPr>
        <p:spPr>
          <a:xfrm>
            <a:off x="250825" y="2420937"/>
            <a:ext cx="8642350" cy="1973479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DOLORE FISSO</a:t>
            </a:r>
            <a:r>
              <a:t>: moxa diretta, moxa con sigaro, moxa con zenzero o con aglio, lampada Tin-Ki (o equivalente), coppette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DOLORE CON GONFIORE</a:t>
            </a:r>
            <a:r>
              <a:t>: moxa diretta, moxa con sigaro, moxa con sale, lampada Tin-Ki (o equivalente)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CONTRATTURE</a:t>
            </a:r>
            <a:r>
              <a:t>: moxa diretta, moxa con sigaro, coppette, coppette mobili, lampada Tin-Ki (o equivalente), martelletto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36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363" name="SINDROMI OSTRUTTIVE DOLOROSE - SINDROMI BI - BIZHENG"/>
          <p:cNvSpPr txBox="1"/>
          <p:nvPr/>
        </p:nvSpPr>
        <p:spPr>
          <a:xfrm>
            <a:off x="367050" y="908050"/>
            <a:ext cx="8409900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SINDROMI OSTRUTTIVE DOLOROSE - SINDROMI </a:t>
            </a:r>
            <a:r>
              <a:rPr i="1"/>
              <a:t>BI </a:t>
            </a:r>
            <a:r>
              <a:t>- </a:t>
            </a:r>
            <a:r>
              <a:rPr i="1"/>
              <a:t>BIZHENG</a:t>
            </a:r>
          </a:p>
        </p:txBody>
      </p:sp>
      <p:sp>
        <p:nvSpPr>
          <p:cNvPr id="364" name="TRATTAMENTO COMPLEMENTARE"/>
          <p:cNvSpPr txBox="1"/>
          <p:nvPr/>
        </p:nvSpPr>
        <p:spPr>
          <a:xfrm>
            <a:off x="1735475" y="1268412"/>
            <a:ext cx="5673050" cy="34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TRATTAMENTO COMPLEMENTARE</a:t>
            </a:r>
          </a:p>
        </p:txBody>
      </p:sp>
      <p:sp>
        <p:nvSpPr>
          <p:cNvPr id="365" name="LIMITAZIONE MOVIMENTO: moxa diretta, moxa con sigaro, moxa con zenzero, coppette, lampada Tin-Ki (o equivalente)…"/>
          <p:cNvSpPr txBox="1"/>
          <p:nvPr/>
        </p:nvSpPr>
        <p:spPr>
          <a:xfrm>
            <a:off x="250825" y="2133599"/>
            <a:ext cx="8642350" cy="2682417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LIMITAZIONE MOVIMENTO</a:t>
            </a:r>
            <a:r>
              <a:t>: moxa diretta, moxa con sigaro, moxa con zenzero, coppette, lampada Tin-Ki (o equivalente)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IPOSENSIBILITÀ CUTANEA</a:t>
            </a:r>
            <a:r>
              <a:t>: martelletto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IPOTROFIA MUSCOLARE</a:t>
            </a:r>
            <a:r>
              <a:t>: martelletto, moxa con sigaro, moxa diretta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DEFORMAZIONE ARTICOLARE</a:t>
            </a:r>
            <a:r>
              <a:t>: moxa “a chicco di riso”, martelletto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RIGIDITÀ</a:t>
            </a:r>
            <a:r>
              <a:t>: moxa con sigaro, lampada Tin-Ki (o equivalente)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CALORE</a:t>
            </a:r>
            <a:r>
              <a:t>: guashà</a:t>
            </a:r>
          </a:p>
        </p:txBody>
      </p:sp>
      <p:sp>
        <p:nvSpPr>
          <p:cNvPr id="366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d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199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00" name="Ovale"/>
          <p:cNvSpPr/>
          <p:nvPr/>
        </p:nvSpPr>
        <p:spPr>
          <a:xfrm>
            <a:off x="2122487" y="2132012"/>
            <a:ext cx="5113338" cy="1873251"/>
          </a:xfrm>
          <a:prstGeom prst="ellipse">
            <a:avLst/>
          </a:prstGeom>
          <a:solidFill>
            <a:srgbClr val="EB8803"/>
          </a:solidFill>
          <a:ln>
            <a:solidFill>
              <a:srgbClr val="FFFFFF"/>
            </a:solidFill>
          </a:ln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2187" y="2389187"/>
            <a:ext cx="4840288" cy="104933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IASSUNTO"/>
          <p:cNvSpPr txBox="1"/>
          <p:nvPr/>
        </p:nvSpPr>
        <p:spPr>
          <a:xfrm>
            <a:off x="1302087" y="836612"/>
            <a:ext cx="6898601" cy="51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RIASSUNTO</a:t>
            </a:r>
          </a:p>
        </p:txBody>
      </p:sp>
      <p:sp>
        <p:nvSpPr>
          <p:cNvPr id="369" name="“Bi significa ostruzione. I tre mali invadono il corpo, ostruiscono i meridiani, il Qi e il Sangue non possono circolare… in seguito si manifesta la Sindrome Ostruttiva Dolorosa”…"/>
          <p:cNvSpPr txBox="1"/>
          <p:nvPr/>
        </p:nvSpPr>
        <p:spPr>
          <a:xfrm>
            <a:off x="539750" y="2133600"/>
            <a:ext cx="8353425" cy="135852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  <a:defRPr i="1" sz="2000">
                <a:solidFill>
                  <a:srgbClr val="FFFFFF"/>
                </a:solidFill>
              </a:defRPr>
            </a:pPr>
            <a:r>
              <a:t>“Bi significa ostruzione. I tre mali invadono il corpo, ostruiscono i meridiani, il Qi e il Sangue non possono circolare… in seguito si manifesta la Sindrome Ostruttiva Dolorosa”</a:t>
            </a:r>
          </a:p>
          <a:p>
            <a:pPr>
              <a:spcBef>
                <a:spcPts val="900"/>
              </a:spcBef>
              <a:defRPr sz="1600">
                <a:solidFill>
                  <a:srgbClr val="FFFFFF"/>
                </a:solidFill>
              </a:defRPr>
            </a:pPr>
            <a:r>
              <a:t>Za Bing Yuan Liu Xi Hu (1773)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“La Sindrome Ostruttiva Dolorosa è dovuta all’invasione combinata di Vento Freddo e Umidità che causa dolore e gonfiore. E’ causata da una condizione fisica debole e dallo spazio tra la pelle e i muscoli che essendo aperto, permette al Vento di penetrare"/>
          <p:cNvSpPr txBox="1"/>
          <p:nvPr/>
        </p:nvSpPr>
        <p:spPr>
          <a:xfrm>
            <a:off x="971550" y="1989137"/>
            <a:ext cx="7704138" cy="165062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“La Sindrome Ostruttiva Dolorosa è dovuta all’invasione combinata di Vento Freddo e Umidità che causa dolore e gonfiore. E’ causata da una condizione fisica debole e dallo spazio tra la pelle e i muscoli che essendo aperto, permette al Vento di penetrare”</a:t>
            </a:r>
          </a:p>
          <a:p>
            <a:pPr>
              <a:spcBef>
                <a:spcPts val="900"/>
              </a:spcBef>
              <a:defRPr sz="1600">
                <a:solidFill>
                  <a:srgbClr val="FFFFFF"/>
                </a:solidFill>
              </a:defRPr>
            </a:pPr>
            <a:r>
              <a:t>Zhu Bing Yuan Hou Lun (610)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“La Sindrome Ostruttiva Dolorosa è dovuta a un vuoto del Qi e del Sangue che permette al Vento di penetrare”…"/>
          <p:cNvSpPr txBox="1"/>
          <p:nvPr/>
        </p:nvSpPr>
        <p:spPr>
          <a:xfrm>
            <a:off x="900112" y="1906587"/>
            <a:ext cx="7488238" cy="110706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  <a:defRPr i="1" sz="2000">
                <a:solidFill>
                  <a:srgbClr val="FFFFFF"/>
                </a:solidFill>
              </a:defRPr>
            </a:pPr>
            <a:r>
              <a:t>“La Sindrome Ostruttiva Dolorosa è dovuta a un vuoto del Qi e del Sangue che permette al Vento di penetrare”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Zhu Bing Yuan Hou Lun (610)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“ La Sindrome Ostruttiva Dolorosa è causata da un vuoto della Wei Qi e della Ying Qi e dallo spazio aperto tra la pelle e i muscoli, perciò il Vento, il Freddo e l’Umidità riempiono il Vuoto. Il Qi viene ostacolato dai Fattori Patogeni, non riesce a circ"/>
          <p:cNvSpPr txBox="1"/>
          <p:nvPr/>
        </p:nvSpPr>
        <p:spPr>
          <a:xfrm>
            <a:off x="971550" y="1916112"/>
            <a:ext cx="7561263" cy="198336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  <a:defRPr i="1" sz="2000">
                <a:solidFill>
                  <a:srgbClr val="FFFFFF"/>
                </a:solidFill>
              </a:defRPr>
            </a:pPr>
            <a:r>
              <a:t>“ La Sindrome Ostruttiva Dolorosa è causata da un vuoto della Wei Qi e della Ying Qi e dallo spazio aperto tra la pelle e i muscoli, perciò il Vento, il Freddo e l’Umidità riempiono il Vuoto. Il Qi viene ostacolato dai Fattori Patogeni, non riesce a circolare, ristagna, il Qi e il Sangue si congelano e con il tempo si manifesta la Sindrome Ostruttiva Dolorosa”</a:t>
            </a:r>
            <a:r>
              <a:rPr sz="1800"/>
              <a:t> 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Lei Zheng Zhi Cai (1839)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Il vuoto di Qi del corpo necessario perché si sviluppi una Sindrome Ostruttiva Dolorosa è solo RELATIVO, cioè è in relazione alla forza dei Fattori Patogeni Climatici. Non si tratta di un vuoto assoluto, altrimenti significherebbe che chiunque sviluppi l"/>
          <p:cNvSpPr txBox="1"/>
          <p:nvPr/>
        </p:nvSpPr>
        <p:spPr>
          <a:xfrm>
            <a:off x="755650" y="1330325"/>
            <a:ext cx="7704138" cy="1592200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Il vuoto di Qi del corpo necessario perché si sviluppi una Sindrome Ostruttiva Dolorosa è solo RELATIVO, cioè è in relazione alla forza dei Fattori Patogeni Climatici. Non si tratta di un vuoto assoluto, altrimenti significherebbe che chiunque sviluppi la Sindrome Ostruttiva Dolorosa soffre di un vuoto di Qi o Sangue, e questo non si verifica.</a:t>
            </a:r>
          </a:p>
        </p:txBody>
      </p:sp>
      <p:sp>
        <p:nvSpPr>
          <p:cNvPr id="378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La Sindrome Ostruttiva Dolorosa è per definizione una malattia dei Meridiani piuttosto che degli Organi Interni."/>
          <p:cNvSpPr txBox="1"/>
          <p:nvPr/>
        </p:nvSpPr>
        <p:spPr>
          <a:xfrm>
            <a:off x="971550" y="1412875"/>
            <a:ext cx="7345363" cy="842900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La Sindrome Ostruttiva Dolorosa è per definizione una malattia dei Meridiani piuttosto che degli Organi Interni.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Un fattore di predisposizione importante è il vuoto di base del Sangue e dello Yin che causa una malnutrizione dei Meridiani, che a loro volta subiscono più facilmente l’invasione dei Fattori Patogeni Esogeni."/>
          <p:cNvSpPr txBox="1"/>
          <p:nvPr/>
        </p:nvSpPr>
        <p:spPr>
          <a:xfrm>
            <a:off x="971550" y="1978025"/>
            <a:ext cx="7272338" cy="1554100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Un fattore di predisposizione importante è il vuoto di base del Sangue e dello Yin che causa una malnutrizione dei Meridiani, che a loro volta subiscono più facilmente l’invasione dei Fattori Patogeni Esogeni.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“…. Il Vento si muove e cambia rapidamente causando la Sindrome Ostruttiva Dolorosa Migrante. Il Freddo invade i muscoli, i tendini e le ossa, raccoglie e annoda ed è difficile da eliminare; ciò ostruisce il movimento della Yang-Qi che provoca a sua volt"/>
          <p:cNvSpPr txBox="1"/>
          <p:nvPr/>
        </p:nvSpPr>
        <p:spPr>
          <a:xfrm>
            <a:off x="900112" y="1989137"/>
            <a:ext cx="7559676" cy="252692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spcBef>
                <a:spcPts val="1200"/>
              </a:spcBef>
              <a:defRPr i="1" sz="2000">
                <a:solidFill>
                  <a:srgbClr val="FFFFFF"/>
                </a:solidFill>
              </a:defRPr>
            </a:pPr>
            <a:r>
              <a:t>“…. Il Vento si muove e cambia rapidamente causando la Sindrome Ostruttiva Dolorosa Migrante. Il Freddo invade i muscoli, i tendini e le ossa, raccoglie e annoda ed è difficile da eliminare; ciò ostruisce il movimento della Yang-Qi che provoca a sua volta dolore intenso e, in seguito, Sindrome Ostruttiva Dolorosa. La Sindrome Ostruttiva Dolorosa Fissa è caratterizzata da pesantezza, ostruzione della circolazione e dolore provocato dalla presenza di Umidità nei muscoli”</a:t>
            </a:r>
          </a:p>
          <a:p>
            <a:pPr>
              <a:spcBef>
                <a:spcPts val="900"/>
              </a:spcBef>
              <a:defRPr sz="1600">
                <a:solidFill>
                  <a:srgbClr val="FFFFFF"/>
                </a:solidFill>
              </a:defRPr>
            </a:pPr>
            <a:r>
              <a:t>Zhang Jie Bin (1563 – 1640)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indrome Ostruttiva Dolorosa da Vento o Migrante…"/>
          <p:cNvSpPr txBox="1"/>
          <p:nvPr/>
        </p:nvSpPr>
        <p:spPr>
          <a:xfrm>
            <a:off x="684212" y="1196975"/>
            <a:ext cx="7920038" cy="1604900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</a:defRPr>
            </a:pPr>
            <a:r>
              <a:t>Sindrome Ostruttiva Dolorosa da Vento o Migrante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Caratterizzata da infiammazione e dolore a muscoli e articolazioni, limitazione dei movimenti, con dolori che si spostano da un’articolazione all’altra.</a:t>
            </a:r>
          </a:p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Nei casi acuti il polso è gallegiante e leggermente rapido.</a:t>
            </a:r>
          </a:p>
        </p:txBody>
      </p:sp>
      <p:sp>
        <p:nvSpPr>
          <p:cNvPr id="387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indrome Ostruttiva Dolorosa da Umidità o Fissa…"/>
          <p:cNvSpPr txBox="1"/>
          <p:nvPr/>
        </p:nvSpPr>
        <p:spPr>
          <a:xfrm>
            <a:off x="971550" y="1906587"/>
            <a:ext cx="6985000" cy="218910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</a:defRPr>
            </a:pPr>
            <a:r>
              <a:t>Sindrome Ostruttiva Dolorosa da Umidità o Fissa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Caratterizzata da dolore, infiammazione e gonfiore a muscoli e articolazioni, con senso di pesantezza e intorpidimento delle estremità. Il dolore è fisso in una zona e peggiora se il tempo è umido.</a:t>
            </a:r>
          </a:p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Polso lento e leggermente scivoloso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05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06" name="Il dolore mioarticolare è espressione della DIFFICOLTA’ DI CIRCOLAZIONE DI QI E SANGUE e può derivare da un quadro di pieno o di vuoto, ma molto spesso le due condizioni coesistono"/>
          <p:cNvSpPr txBox="1"/>
          <p:nvPr/>
        </p:nvSpPr>
        <p:spPr>
          <a:xfrm>
            <a:off x="684212" y="2708274"/>
            <a:ext cx="7991476" cy="15519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Il dolore mioarticolare è espressione della DIFFICOLTA’ DI CIRCOLAZIONE DI QI E SANGUE e può derivare da un quadro di pieno o di vuoto, ma molto spesso le due condizioni coesistono</a:t>
            </a:r>
          </a:p>
        </p:txBody>
      </p:sp>
      <p:sp>
        <p:nvSpPr>
          <p:cNvPr id="207" name="Secondo Scarsella"/>
          <p:cNvSpPr txBox="1"/>
          <p:nvPr/>
        </p:nvSpPr>
        <p:spPr>
          <a:xfrm>
            <a:off x="388150" y="61779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  <p:sp>
        <p:nvSpPr>
          <p:cNvPr id="208" name="Secondo Scarsella"/>
          <p:cNvSpPr txBox="1"/>
          <p:nvPr/>
        </p:nvSpPr>
        <p:spPr>
          <a:xfrm>
            <a:off x="388150" y="61779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indrome Ostruttiva Dolorosa da Freddo o Algica…"/>
          <p:cNvSpPr txBox="1"/>
          <p:nvPr/>
        </p:nvSpPr>
        <p:spPr>
          <a:xfrm>
            <a:off x="971550" y="1906587"/>
            <a:ext cx="6985000" cy="160490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</a:defRPr>
            </a:pPr>
            <a:r>
              <a:t>Sindrome Ostruttiva Dolorosa da Freddo o Algica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Caratterizzata da dolore intenso a un’articolazione o a un muscolo con limitazione del movimento, di solito monolaterale.</a:t>
            </a:r>
          </a:p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Il polso nei casi acuti è teso.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indrome Ostruttiva Dolorosa da Calore…"/>
          <p:cNvSpPr txBox="1"/>
          <p:nvPr/>
        </p:nvSpPr>
        <p:spPr>
          <a:xfrm>
            <a:off x="971550" y="1341437"/>
            <a:ext cx="6985000" cy="321780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</a:defRPr>
            </a:pPr>
            <a:r>
              <a:t>Sindrome Ostruttiva Dolorosa da Calore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Caratterizzata da dolore e calore alle articolazioni, che risultano calde al tatto, rossore e gonfiore delle articolazioni, limitazione dei movimenti e dolore intenso. Nei casi acuti è presente sete e febbre che non diminuisce dopo la sudorazione. </a:t>
            </a:r>
          </a:p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Polso scivoloso e rapido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N.B.: ha origine da qualsiasi dei tre precedenti tipi, quando il fattore patogeno si trasforma in Calore Interno, in particolare quando c’è un Vuoto di Base dello Yin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indrome Ostruttiva Dolorosa delle Ossa…"/>
          <p:cNvSpPr txBox="1"/>
          <p:nvPr/>
        </p:nvSpPr>
        <p:spPr>
          <a:xfrm>
            <a:off x="971550" y="1341437"/>
            <a:ext cx="6985000" cy="364960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</a:defRPr>
            </a:pPr>
            <a:r>
              <a:t>Sindrome Ostruttiva Dolorosa delle Ossa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E’ una patologia che si manifesta solo nei CASI CRONICI e ha origine da uno qualunque dei 4 tipi. L’ostruzione persistente alle articolazioni, causata da fattori patogeni, provoca la ritenzione dei liquidi del corpo che si trasformano in Flegma ostruendo ulteriormente le articolazioni e i meridiani. Ciò determina ipotrofia muscolare, gonfiore e deformazione delle ossa nelle articolazioni, che è una forma estrema di Flegma.</a:t>
            </a:r>
          </a:p>
          <a:p>
            <a:pPr algn="just"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A questo livello la Sindrome Ostruttiva Dolorosa diventa una Sindrome Interna che colpisce non solo muscoli, articolazioni e meridiani, ma anche gli Organi Interni.</a:t>
            </a:r>
          </a:p>
        </p:txBody>
      </p:sp>
      <p:sp>
        <p:nvSpPr>
          <p:cNvPr id="396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File0229" descr="File0229"/>
          <p:cNvPicPr>
            <a:picLocks noChangeAspect="1"/>
          </p:cNvPicPr>
          <p:nvPr/>
        </p:nvPicPr>
        <p:blipFill>
          <a:blip r:embed="rId2">
            <a:extLst/>
          </a:blip>
          <a:srcRect l="2792" t="6700" r="0" b="70626"/>
          <a:stretch>
            <a:fillRect/>
          </a:stretch>
        </p:blipFill>
        <p:spPr>
          <a:xfrm>
            <a:off x="611187" y="1700212"/>
            <a:ext cx="7921626" cy="2533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PRINCIPI DI SELEZIONE DEI PUNTI"/>
          <p:cNvSpPr txBox="1"/>
          <p:nvPr/>
        </p:nvSpPr>
        <p:spPr>
          <a:xfrm>
            <a:off x="1662450" y="692150"/>
            <a:ext cx="5819100" cy="46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99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r>
              <a:t>PRINCIPI DI SELEZIONE DEI PUNTI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Nei casi acuti manipolare gli aghi in dispersione…"/>
          <p:cNvSpPr txBox="1"/>
          <p:nvPr/>
        </p:nvSpPr>
        <p:spPr>
          <a:xfrm>
            <a:off x="539750" y="1916112"/>
            <a:ext cx="7993063" cy="189700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AutoNum type="arabicPeriod" startAt="1"/>
              <a:defRPr sz="2000">
                <a:solidFill>
                  <a:srgbClr val="FFFFFF"/>
                </a:solidFill>
              </a:defRPr>
            </a:pPr>
            <a:r>
              <a:t>Nei casi acuti manipolare gli aghi in dispersione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 startAt="1"/>
              <a:defRPr sz="2000">
                <a:solidFill>
                  <a:srgbClr val="FFFFFF"/>
                </a:solidFill>
              </a:defRPr>
            </a:pPr>
            <a:r>
              <a:t>Nei casi acuti i punti distali hanno un ruolo più importante che nei casi cronici</a:t>
            </a:r>
          </a:p>
          <a:p>
            <a:pPr marL="342900" indent="-342900">
              <a:spcBef>
                <a:spcPts val="1200"/>
              </a:spcBef>
              <a:buSzPct val="100000"/>
              <a:buAutoNum type="arabicPeriod" startAt="1"/>
              <a:defRPr sz="2000">
                <a:solidFill>
                  <a:srgbClr val="FFFFFF"/>
                </a:solidFill>
              </a:defRPr>
            </a:pPr>
            <a:r>
              <a:t>Nei casi cronici è utile trattare qualsiasi condizione di base che potrebbe contribuire al dolore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UNTI DISTALI (secondo il Meridiano)…"/>
          <p:cNvSpPr txBox="1"/>
          <p:nvPr/>
        </p:nvSpPr>
        <p:spPr>
          <a:xfrm>
            <a:off x="611187" y="333374"/>
            <a:ext cx="7921626" cy="5757801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PUNTI DISTALI (secondo il Meridiano)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POLMONE: Lieque (LU 7)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INTESTINO CRASSO: Hegu (LI 4)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STOMACO: Fenglong (ST 40)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MILZA: Shangqiu (SP5)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CUORE: Tongli (HT 5)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INTESTINO TENUE: Houxi (SI 3)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VESCICA: Kunlun (BL 60)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RENI: Dazhong (KI 4)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PERICARDIO: Neiguan (PC 6)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SAN JIAO: Waiguan (TE 5)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VESCICA BILIARE: Zulinqi (GB 41)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FEGATO: Ligou (LR 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UNTI DISTALI (secondo la zona interessata)…"/>
          <p:cNvSpPr txBox="1"/>
          <p:nvPr/>
        </p:nvSpPr>
        <p:spPr>
          <a:xfrm>
            <a:off x="611187" y="333375"/>
            <a:ext cx="7921626" cy="5313300"/>
          </a:xfrm>
          <a:prstGeom prst="rect">
            <a:avLst/>
          </a:prstGeom>
          <a:ln w="3810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PUNTI DISTALI (secondo la zona interessata)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COLLO: GB 39, SI 3, TE 8, BL 60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SPALLA: TE 5, LI 4, LU 7, TE 1, ST 38, BL 58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GOMITO: LI 4, TE 5, LI 1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POLSO: ST 36, SP 5, GB 40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DITA MANI: no punti distali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LOMBARE: BL 40,60, 59,62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SACRO: BL 40, BL 58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ANCA: GB 41, BL 62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GINOCCHIO: SP 5, SI 5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CAVIGLIA: no punti distali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DITA PIEDI: LI4</a:t>
            </a:r>
          </a:p>
        </p:txBody>
      </p:sp>
      <p:sp>
        <p:nvSpPr>
          <p:cNvPr id="406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09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10" name="Ovale"/>
          <p:cNvSpPr/>
          <p:nvPr/>
        </p:nvSpPr>
        <p:spPr>
          <a:xfrm>
            <a:off x="2122487" y="2132012"/>
            <a:ext cx="5113338" cy="1873251"/>
          </a:xfrm>
          <a:prstGeom prst="ellipse">
            <a:avLst/>
          </a:prstGeom>
          <a:solidFill>
            <a:srgbClr val="EB8803"/>
          </a:solidFill>
          <a:ln>
            <a:solidFill>
              <a:srgbClr val="FFFFFF"/>
            </a:solidFill>
          </a:ln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MIOFASCITE DI COLLO E SPALLA"/>
          <p:cNvSpPr txBox="1"/>
          <p:nvPr/>
        </p:nvSpPr>
        <p:spPr>
          <a:xfrm>
            <a:off x="2457132" y="2627312"/>
            <a:ext cx="4374199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MIOFASCITE DI COLLO E SPALLA</a:t>
            </a:r>
          </a:p>
        </p:txBody>
      </p:sp>
      <p:sp>
        <p:nvSpPr>
          <p:cNvPr id="412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15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16" name="Jin Xiang Tong: dolore al collo…"/>
          <p:cNvSpPr txBox="1"/>
          <p:nvPr/>
        </p:nvSpPr>
        <p:spPr>
          <a:xfrm>
            <a:off x="1692275" y="2871787"/>
            <a:ext cx="6264275" cy="131280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Jin Xiang Tong: dolore al collo</a:t>
            </a:r>
          </a:p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Bei Tong: dolore posteriore</a:t>
            </a:r>
          </a:p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Jian Bei Tong: dolore di spalla e posteriore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19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20" name="Causata o intensificata da stress mentale o fisico, poco sonno, traumi, esposizione a umidità o freddo.…"/>
          <p:cNvSpPr txBox="1"/>
          <p:nvPr/>
        </p:nvSpPr>
        <p:spPr>
          <a:xfrm>
            <a:off x="971550" y="1989137"/>
            <a:ext cx="7129463" cy="167602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Causata o intensificata da stress mentale o fisico, poco sonno, traumi, esposizione a umidità o freddo.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Clinicamente: dolore e limitazione del movimento di collo e spalla.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Attacco di vento-freddo-umidità che può determinare stasi e ostruzione dei collaterali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11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12" name="Ostruzione della circolazione nei Jingluo per una sindrome ostruttiva dolorosa da vento, freddo, umidità…"/>
          <p:cNvSpPr txBox="1"/>
          <p:nvPr/>
        </p:nvSpPr>
        <p:spPr>
          <a:xfrm>
            <a:off x="539750" y="2643187"/>
            <a:ext cx="7704138" cy="21869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Ostruzione della circolazione nei </a:t>
            </a:r>
            <a:r>
              <a:rPr i="1"/>
              <a:t>Jingluo</a:t>
            </a:r>
            <a:r>
              <a:t> per una sindrome ostruttiva dolorosa da vento, freddo, umidità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Stasi di Qi e Sangue nei canali a seguito di traumi e microtraumi</a:t>
            </a:r>
          </a:p>
          <a:p>
            <a:pPr>
              <a:spcBef>
                <a:spcPts val="1200"/>
              </a:spcBef>
              <a:buSzPct val="100000"/>
              <a:buChar char="•"/>
              <a:defRPr sz="2000">
                <a:solidFill>
                  <a:srgbClr val="FFFFFF"/>
                </a:solidFill>
              </a:defRPr>
            </a:pPr>
            <a:r>
              <a:t>Alterazioni della circolazione di Qi e Sangue per disequilibri interni quali accumulo di freddo, umidità, calore, flegma, ristagno di Qi, stasi di Sangue, vuoto di Qi o Sangue </a:t>
            </a:r>
          </a:p>
        </p:txBody>
      </p:sp>
      <p:sp>
        <p:nvSpPr>
          <p:cNvPr id="213" name="Il dolore mioarticolare può essere la manifestazione principale di:"/>
          <p:cNvSpPr txBox="1"/>
          <p:nvPr/>
        </p:nvSpPr>
        <p:spPr>
          <a:xfrm>
            <a:off x="1017269" y="1628774"/>
            <a:ext cx="703802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Il dolore mioarticolare può essere la manifestazione principale di:</a:t>
            </a:r>
          </a:p>
        </p:txBody>
      </p:sp>
      <p:sp>
        <p:nvSpPr>
          <p:cNvPr id="214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23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24" name="ATTACCO DI VENTO-FREDDO-UMIDITÀ"/>
          <p:cNvSpPr txBox="1"/>
          <p:nvPr/>
        </p:nvSpPr>
        <p:spPr>
          <a:xfrm>
            <a:off x="438487" y="1844675"/>
            <a:ext cx="5314276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ATTACCO DI VENTO-FREDDO-UMIDITÀ</a:t>
            </a:r>
          </a:p>
        </p:txBody>
      </p:sp>
      <p:sp>
        <p:nvSpPr>
          <p:cNvPr id="425" name="Manifestazioni: rigidità, pesantezza, dolore di collo e spalla…"/>
          <p:cNvSpPr txBox="1"/>
          <p:nvPr/>
        </p:nvSpPr>
        <p:spPr>
          <a:xfrm>
            <a:off x="323850" y="2879725"/>
            <a:ext cx="8569325" cy="15591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Manifestazioni: rigidità, pesantezza, dolore di collo e spalla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Lingua: corpo bianco, induito bianco-appiccicoso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Polso: lento o soffice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Principio di trattamento: disperdere vento e freddo, rimuovere l’umidità, drenare i collaterali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28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29" name="ATTACCO DI VENTO-FREDDO-UMIDITÀ"/>
          <p:cNvSpPr txBox="1"/>
          <p:nvPr/>
        </p:nvSpPr>
        <p:spPr>
          <a:xfrm>
            <a:off x="438487" y="1844675"/>
            <a:ext cx="5314276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ATTACCO DI VENTO-FREDDO-UMIDITÀ</a:t>
            </a:r>
          </a:p>
        </p:txBody>
      </p:sp>
      <p:sp>
        <p:nvSpPr>
          <p:cNvPr id="430" name="Fengchi (GB 20) –, Fengmen (BL 12) +^, Bingfeng (SI 12) /^, Tianzong (SI 11) +^, Jianwaishu (SI 14) +^, Houxi (SI 3) -, Ashi +^…"/>
          <p:cNvSpPr txBox="1"/>
          <p:nvPr/>
        </p:nvSpPr>
        <p:spPr>
          <a:xfrm>
            <a:off x="323850" y="2420937"/>
            <a:ext cx="8569325" cy="153886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Fengchi (GB 20) –, Fengmen (BL 12) +^, Bingfeng (SI 12) /^, Tianzong (SI 11) +^, Jianwaishu (SI 14) +^, Houxi (SI 3) -, Ashi +^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Fengchi e Fengmen disperdono vento-freddo-umidità patogeni, Bingfeng, Tianzong, Jianwaishu e Ashi, localizzati nella zona affetta, scaldano i meridiani, disperdono vento-freddo-umidità patogeni, favoriscono il movimento di Qi e Sangue, attivano i collaterali e fermano il dolore</a:t>
            </a:r>
          </a:p>
        </p:txBody>
      </p:sp>
      <p:sp>
        <p:nvSpPr>
          <p:cNvPr id="431" name="Difficoltà a muovere la testa avanti e dietro: Kunlun (BL 60) -, Lieque (LU 7) –…"/>
          <p:cNvSpPr txBox="1"/>
          <p:nvPr/>
        </p:nvSpPr>
        <p:spPr>
          <a:xfrm>
            <a:off x="438487" y="5075237"/>
            <a:ext cx="8411488" cy="73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Difficoltà a muovere la testa avanti e dietro: Kunlun (BL 60) -, Lieque (LU 7) –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Difficoltà a muovere la testa a destra e sinistra: Zhizheng (SI 7) -</a:t>
            </a:r>
          </a:p>
        </p:txBody>
      </p:sp>
      <p:sp>
        <p:nvSpPr>
          <p:cNvPr id="432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35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36" name="STASI DI QI E SANGUE"/>
          <p:cNvSpPr txBox="1"/>
          <p:nvPr/>
        </p:nvSpPr>
        <p:spPr>
          <a:xfrm>
            <a:off x="438487" y="1844675"/>
            <a:ext cx="5314276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STASI DI QI E SANGUE</a:t>
            </a:r>
          </a:p>
        </p:txBody>
      </p:sp>
      <p:sp>
        <p:nvSpPr>
          <p:cNvPr id="437" name="Manifestazioni: dolore acuto e fisso a collo e spalla…"/>
          <p:cNvSpPr txBox="1"/>
          <p:nvPr/>
        </p:nvSpPr>
        <p:spPr>
          <a:xfrm>
            <a:off x="323850" y="2879725"/>
            <a:ext cx="8569325" cy="181318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Manifestazioni: dolore acuto e fisso a collo e spalla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Lingua: corpo purpureo con ecchimosi o petecchie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Polso: teso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Principio di trattamento: favorire la circolazione del Qi e attivare il Sangue, drenare i collaterali, alleviare il dolore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40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41" name="STASI DI QI E SANGUE"/>
          <p:cNvSpPr txBox="1"/>
          <p:nvPr/>
        </p:nvSpPr>
        <p:spPr>
          <a:xfrm>
            <a:off x="438487" y="1844675"/>
            <a:ext cx="5314276" cy="38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STASI DI QI E SANGUE</a:t>
            </a:r>
          </a:p>
        </p:txBody>
      </p:sp>
      <p:sp>
        <p:nvSpPr>
          <p:cNvPr id="442" name="Tianzhu (BL 10) /, Geshu (BL 17) -, Quyuan (SI 13), Bingfeng (SI 12) -, Tianzong (SI 11)-, Ashi –…"/>
          <p:cNvSpPr txBox="1"/>
          <p:nvPr/>
        </p:nvSpPr>
        <p:spPr>
          <a:xfrm>
            <a:off x="250825" y="2420937"/>
            <a:ext cx="8642350" cy="193002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Tianzhu (BL 10) /, Geshu (BL 17) -, Quyuan (SI 13), Bingfeng (SI 12) -, Tianzong (SI 11)-, Ashi –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Tianzhu favorisce il flusso del Qi nel meridiano Vescica,                  Geshu (punto influente del Sangue) rimuove le stasi di Sangue,   Quyuan, Bingfeng, Tianzong e Ashi, nella zona affetta, scaldano i meridiani, favoriscono il movimento di Qi e Sangue, attivano i collaterali, rimuovono le stasi di Sangue e calmano il dolore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COPPETTA DOPO AGO</a:t>
            </a:r>
          </a:p>
        </p:txBody>
      </p:sp>
      <p:sp>
        <p:nvSpPr>
          <p:cNvPr id="443" name="Forte dolore al collo: Dazhui (GV 14) /^, Xuanzhong (GB 39) +, Houxi (SI 3) -"/>
          <p:cNvSpPr txBox="1"/>
          <p:nvPr/>
        </p:nvSpPr>
        <p:spPr>
          <a:xfrm>
            <a:off x="367050" y="5235575"/>
            <a:ext cx="8482925" cy="34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Forte dolore al collo: Dazhui (GV 14) /^, Xuanzhong (GB 39) +, Houxi (SI 3) 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46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47" name="Ovale"/>
          <p:cNvSpPr/>
          <p:nvPr/>
        </p:nvSpPr>
        <p:spPr>
          <a:xfrm>
            <a:off x="2122487" y="2132012"/>
            <a:ext cx="5113338" cy="1873251"/>
          </a:xfrm>
          <a:prstGeom prst="ellipse">
            <a:avLst/>
          </a:prstGeom>
          <a:solidFill>
            <a:srgbClr val="EB8803"/>
          </a:solidFill>
          <a:ln>
            <a:solidFill>
              <a:srgbClr val="FFFFFF"/>
            </a:solidFill>
          </a:ln>
        </p:spPr>
        <p:txBody>
          <a:bodyPr lIns="46799" tIns="46799" rIns="46799" bIns="4679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8" name="DOLORE LOMBARE ACUTO"/>
          <p:cNvSpPr txBox="1"/>
          <p:nvPr/>
        </p:nvSpPr>
        <p:spPr>
          <a:xfrm>
            <a:off x="2457132" y="2627312"/>
            <a:ext cx="4374199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DOLORE LOMBARE ACUTO</a:t>
            </a:r>
          </a:p>
        </p:txBody>
      </p:sp>
      <p:sp>
        <p:nvSpPr>
          <p:cNvPr id="449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5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53" name="Shang Yao"/>
          <p:cNvSpPr txBox="1"/>
          <p:nvPr/>
        </p:nvSpPr>
        <p:spPr>
          <a:xfrm>
            <a:off x="3203575" y="2625725"/>
            <a:ext cx="2879725" cy="385700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Shang Yao</a:t>
            </a:r>
          </a:p>
        </p:txBody>
      </p:sp>
      <p:sp>
        <p:nvSpPr>
          <p:cNvPr id="454" name="Manifestazioni: ……………….…"/>
          <p:cNvSpPr txBox="1"/>
          <p:nvPr/>
        </p:nvSpPr>
        <p:spPr>
          <a:xfrm>
            <a:off x="943312" y="3778250"/>
            <a:ext cx="7617738" cy="177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Manifestazioni: ……………….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Lingua: normale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Polso: normale o teso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Principio di trattamento: attivare il Sangue e risolvere la stasi di Sangue, favorire la circolazione del Qi e alleviare il dolore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57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58" name="Ashi lombari -^, Shenshu (BL 23) +^, Zhishi (BL 52) +^, Yaoyangguan (GV 3) +^, Weizhong (BL 40) – sanguinamento, Chengshan (BL 57) –…"/>
          <p:cNvSpPr txBox="1"/>
          <p:nvPr/>
        </p:nvSpPr>
        <p:spPr>
          <a:xfrm>
            <a:off x="900112" y="1728787"/>
            <a:ext cx="7488238" cy="153886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Ashi lombari -^, Shenshu (BL 23) +^, Zhishi (BL 52) +^, Yaoyangguan (GV 3) +^, Weizhong (BL 40) – sanguinamento, Chengshan (BL 57) –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Ashi lombari, Shenshu, Zhishi e Yaoyangguan scaldano i meridiani, favoriscono la circolazione di Qi e Sangue, attivano i collaterali, rimuovono le stasi di Sangue e calmano il dolore</a:t>
            </a:r>
          </a:p>
        </p:txBody>
      </p:sp>
      <p:sp>
        <p:nvSpPr>
          <p:cNvPr id="459" name="Dolore acuto: Yinjiao (GV 28) – sanguinamento, Geshu (BL 17) -, Xuehai (SP 10) –…"/>
          <p:cNvSpPr txBox="1"/>
          <p:nvPr/>
        </p:nvSpPr>
        <p:spPr>
          <a:xfrm>
            <a:off x="1014750" y="4210050"/>
            <a:ext cx="7258963" cy="99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Dolore acuto: Yinjiao (GV 28) – sanguinamento, Geshu (BL 17) -, Xuehai (SP 10) –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Rigidità della colonna: Huatuo Jiaji (EX) 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6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63" name="TRATTAMENTO DI ESPERIENZA"/>
          <p:cNvSpPr txBox="1"/>
          <p:nvPr/>
        </p:nvSpPr>
        <p:spPr>
          <a:xfrm>
            <a:off x="1446550" y="1916112"/>
            <a:ext cx="6250900" cy="34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TRATTAMENTO DI ESPERIENZA</a:t>
            </a:r>
          </a:p>
        </p:txBody>
      </p:sp>
      <p:sp>
        <p:nvSpPr>
          <p:cNvPr id="464" name="ELETTROAGOPUNTURA su Weizhong (BL 40)  centrale…"/>
          <p:cNvSpPr txBox="1"/>
          <p:nvPr/>
        </p:nvSpPr>
        <p:spPr>
          <a:xfrm>
            <a:off x="755650" y="3116262"/>
            <a:ext cx="7848600" cy="77686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ELETTROAGOPUNTURA su Weizhong (BL 40)  centrale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Puntura profonda su Houxi (SI 3)</a:t>
            </a:r>
          </a:p>
        </p:txBody>
      </p:sp>
      <p:sp>
        <p:nvSpPr>
          <p:cNvPr id="465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468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469" name="TRATTAMENTO DI ESPERIENZA"/>
          <p:cNvSpPr txBox="1"/>
          <p:nvPr/>
        </p:nvSpPr>
        <p:spPr>
          <a:xfrm>
            <a:off x="1446550" y="1916112"/>
            <a:ext cx="6250900" cy="34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TRATTAMENTO DI ESPERIENZA</a:t>
            </a:r>
          </a:p>
        </p:txBody>
      </p:sp>
      <p:pic>
        <p:nvPicPr>
          <p:cNvPr id="470" name="punti extra mano" descr="punti extra mano"/>
          <p:cNvPicPr>
            <a:picLocks noChangeAspect="1"/>
          </p:cNvPicPr>
          <p:nvPr/>
        </p:nvPicPr>
        <p:blipFill>
          <a:blip r:embed="rId2">
            <a:extLst/>
          </a:blip>
          <a:srcRect l="42361" t="44424" r="8676" b="25497"/>
          <a:stretch>
            <a:fillRect/>
          </a:stretch>
        </p:blipFill>
        <p:spPr>
          <a:xfrm>
            <a:off x="2484437" y="2636837"/>
            <a:ext cx="3744913" cy="3168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17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18" name="BI ZHENG…"/>
          <p:cNvSpPr txBox="1"/>
          <p:nvPr/>
        </p:nvSpPr>
        <p:spPr>
          <a:xfrm>
            <a:off x="1187450" y="2420937"/>
            <a:ext cx="6697663" cy="101092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 i="1" sz="2400">
                <a:solidFill>
                  <a:srgbClr val="FFFFFF"/>
                </a:solidFill>
              </a:defRPr>
            </a:pPr>
            <a:r>
              <a:t>BI ZHENG</a:t>
            </a:r>
          </a:p>
          <a:p>
            <a:pPr>
              <a:spcBef>
                <a:spcPts val="1400"/>
              </a:spcBef>
              <a:defRPr i="1" sz="2400">
                <a:solidFill>
                  <a:srgbClr val="FFFFFF"/>
                </a:solidFill>
              </a:defRPr>
            </a:pPr>
            <a:r>
              <a:t>Bi</a:t>
            </a:r>
            <a:r>
              <a:rPr i="0"/>
              <a:t> = ostruire, fermare chiudere </a:t>
            </a:r>
            <a:r>
              <a:rPr i="0" sz="1600"/>
              <a:t>(Karlgren 609)</a:t>
            </a:r>
          </a:p>
        </p:txBody>
      </p:sp>
      <p:sp>
        <p:nvSpPr>
          <p:cNvPr id="219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2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23" name="“Bu Tong Zé Tòng, Tong Zé Bu Tòng”"/>
          <p:cNvSpPr txBox="1"/>
          <p:nvPr/>
        </p:nvSpPr>
        <p:spPr>
          <a:xfrm>
            <a:off x="1017269" y="2466975"/>
            <a:ext cx="7541262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i="1" sz="2400">
                <a:solidFill>
                  <a:srgbClr val="FF9900"/>
                </a:solidFill>
              </a:defRPr>
            </a:lvl1pPr>
          </a:lstStyle>
          <a:p>
            <a:pPr/>
            <a:r>
              <a:t>“Bu Tong Zé Tòng, Tong Zé Bu Tòng”</a:t>
            </a:r>
          </a:p>
        </p:txBody>
      </p:sp>
      <p:sp>
        <p:nvSpPr>
          <p:cNvPr id="224" name="Linea"/>
          <p:cNvSpPr/>
          <p:nvPr/>
        </p:nvSpPr>
        <p:spPr>
          <a:xfrm>
            <a:off x="2268537" y="2492374"/>
            <a:ext cx="71439" cy="73027"/>
          </a:xfrm>
          <a:prstGeom prst="line">
            <a:avLst/>
          </a:prstGeom>
          <a:ln w="38100">
            <a:solidFill>
              <a:srgbClr val="FF99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Linea"/>
          <p:cNvSpPr/>
          <p:nvPr/>
        </p:nvSpPr>
        <p:spPr>
          <a:xfrm>
            <a:off x="2771775" y="2565400"/>
            <a:ext cx="144463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Linea"/>
          <p:cNvSpPr/>
          <p:nvPr/>
        </p:nvSpPr>
        <p:spPr>
          <a:xfrm>
            <a:off x="5148262" y="2565400"/>
            <a:ext cx="215901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Linea"/>
          <p:cNvSpPr/>
          <p:nvPr/>
        </p:nvSpPr>
        <p:spPr>
          <a:xfrm>
            <a:off x="6516687" y="2492374"/>
            <a:ext cx="71439" cy="73027"/>
          </a:xfrm>
          <a:prstGeom prst="line">
            <a:avLst/>
          </a:prstGeom>
          <a:ln w="38100">
            <a:solidFill>
              <a:srgbClr val="FF99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Il sintomo dolore deriva dal fatto che Qi e Sangue non si muovono liberamente: si ha dolore se vi è stasi, se la circolazione di Qi e Sangue viene ostacolata da ostruzioni o accumuli"/>
          <p:cNvSpPr txBox="1"/>
          <p:nvPr/>
        </p:nvSpPr>
        <p:spPr>
          <a:xfrm>
            <a:off x="1404937" y="3573462"/>
            <a:ext cx="6911976" cy="8915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Il sintomo dolore deriva dal fatto che Qi e Sangue non si muovono liberamente: si ha dolore se vi è stasi, se la circolazione di Qi e Sangue viene ostacolata da ostruzioni o accumuli</a:t>
            </a:r>
          </a:p>
        </p:txBody>
      </p:sp>
      <p:sp>
        <p:nvSpPr>
          <p:cNvPr id="229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32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33" name="I fattori patogeni esogeni (vento, freddo, umidità), grazie anche ad una debolezza del Qi difensivo (Weiqi), possono penetrare nei Jingluo.…"/>
          <p:cNvSpPr txBox="1"/>
          <p:nvPr/>
        </p:nvSpPr>
        <p:spPr>
          <a:xfrm>
            <a:off x="971550" y="2349500"/>
            <a:ext cx="7416800" cy="2034540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I </a:t>
            </a:r>
            <a:r>
              <a:rPr>
                <a:solidFill>
                  <a:srgbClr val="FF9900"/>
                </a:solidFill>
              </a:rPr>
              <a:t>fattori patogeni esogeni</a:t>
            </a:r>
            <a:r>
              <a:t> (vento, freddo, umidità), grazie anche ad una debolezza del Qi difensivo (</a:t>
            </a:r>
            <a:r>
              <a:rPr i="1"/>
              <a:t>Weiqi)</a:t>
            </a:r>
            <a:r>
              <a:t>, possono </a:t>
            </a:r>
            <a:r>
              <a:rPr>
                <a:solidFill>
                  <a:srgbClr val="FF9900"/>
                </a:solidFill>
              </a:rPr>
              <a:t>penetrare nei </a:t>
            </a:r>
            <a:r>
              <a:rPr i="1">
                <a:solidFill>
                  <a:srgbClr val="FF9900"/>
                </a:solidFill>
              </a:rPr>
              <a:t>Jingluo</a:t>
            </a:r>
            <a:r>
              <a:t>.</a:t>
            </a:r>
          </a:p>
          <a:p>
            <a:pPr>
              <a:spcBef>
                <a:spcPts val="1200"/>
              </a:spcBef>
              <a:defRPr sz="2000">
                <a:solidFill>
                  <a:srgbClr val="FF9900"/>
                </a:solidFill>
              </a:defRPr>
            </a:pPr>
            <a:r>
              <a:t>L’ostruzione </a:t>
            </a:r>
            <a:r>
              <a:rPr>
                <a:solidFill>
                  <a:srgbClr val="FFFFFF"/>
                </a:solidFill>
              </a:rPr>
              <a:t>dei canali causata da vento, freddo, umidità e flegma ostacola la circolazione di Qi e Sangue e questa difficoltà nello scorrimento </a:t>
            </a:r>
            <a:r>
              <a:t>causa dolore</a:t>
            </a:r>
            <a:r>
              <a:rPr>
                <a:solidFill>
                  <a:srgbClr val="FFFFFF"/>
                </a:solidFill>
              </a:rPr>
              <a:t> accompagnato da una sintomatologia che dipende dallo specifico patogeno interessato.</a:t>
            </a:r>
          </a:p>
        </p:txBody>
      </p:sp>
      <p:sp>
        <p:nvSpPr>
          <p:cNvPr id="234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意大利中医药研究会"/>
          <p:cNvSpPr txBox="1"/>
          <p:nvPr/>
        </p:nvSpPr>
        <p:spPr>
          <a:xfrm>
            <a:off x="610869" y="112712"/>
            <a:ext cx="28473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defRPr>
            </a:lvl1pPr>
          </a:lstStyle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latin typeface="SimSun"/>
                <a:ea typeface="SimSun"/>
                <a:cs typeface="SimSun"/>
                <a:sym typeface="SimSun"/>
              </a:rPr>
              <a:t>意大利中医药研究会</a:t>
            </a:r>
          </a:p>
        </p:txBody>
      </p:sp>
      <p:sp>
        <p:nvSpPr>
          <p:cNvPr id="237" name="Accademia Italiana di Medicina Cinese"/>
          <p:cNvSpPr txBox="1"/>
          <p:nvPr/>
        </p:nvSpPr>
        <p:spPr>
          <a:xfrm>
            <a:off x="80644" y="558800"/>
            <a:ext cx="4169605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Accademia Italiana di Medicina Cinese</a:t>
            </a:r>
          </a:p>
        </p:txBody>
      </p:sp>
      <p:sp>
        <p:nvSpPr>
          <p:cNvPr id="238" name="L’alterazione della circolazione di Qi e Sangue nei Jingluo si manifesta essenzialmente con dolore da ostruzione (Bi) se c’è un pieno patogeno che ne ostacola il fluire, oppure con atrofia (Wei) se c’è vuoto di Qi o Sangue che ne rende stentato lo scorri"/>
          <p:cNvSpPr txBox="1"/>
          <p:nvPr/>
        </p:nvSpPr>
        <p:spPr>
          <a:xfrm>
            <a:off x="1692275" y="2389187"/>
            <a:ext cx="5759450" cy="1590041"/>
          </a:xfrm>
          <a:prstGeom prst="rect">
            <a:avLst/>
          </a:prstGeom>
          <a:ln w="38100"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</a:defRPr>
            </a:pPr>
            <a:r>
              <a:t>L’alterazione della circolazione di Qi e Sangue nei </a:t>
            </a:r>
            <a:r>
              <a:rPr i="1"/>
              <a:t>Jingluo</a:t>
            </a:r>
            <a:r>
              <a:t> si manifesta essenzialmente con </a:t>
            </a:r>
            <a:r>
              <a:rPr>
                <a:solidFill>
                  <a:srgbClr val="FF9900"/>
                </a:solidFill>
              </a:rPr>
              <a:t>dolore da ostruzione (</a:t>
            </a:r>
            <a:r>
              <a:rPr i="1">
                <a:solidFill>
                  <a:srgbClr val="FF9900"/>
                </a:solidFill>
              </a:rPr>
              <a:t>Bi</a:t>
            </a:r>
            <a:r>
              <a:rPr>
                <a:solidFill>
                  <a:srgbClr val="FF9900"/>
                </a:solidFill>
              </a:rPr>
              <a:t>)</a:t>
            </a:r>
            <a:r>
              <a:t> se c’è un pieno patogeno che ne ostacola il fluire, oppure con </a:t>
            </a:r>
            <a:r>
              <a:rPr>
                <a:solidFill>
                  <a:srgbClr val="FF9900"/>
                </a:solidFill>
              </a:rPr>
              <a:t>atrofia (</a:t>
            </a:r>
            <a:r>
              <a:rPr i="1">
                <a:solidFill>
                  <a:srgbClr val="FF9900"/>
                </a:solidFill>
              </a:rPr>
              <a:t>Wei</a:t>
            </a:r>
            <a:r>
              <a:rPr>
                <a:solidFill>
                  <a:srgbClr val="FF9900"/>
                </a:solidFill>
              </a:rPr>
              <a:t>)</a:t>
            </a:r>
            <a:r>
              <a:t> se c’è vuoto di Qi o Sangue che ne rende stentato lo scorrimento</a:t>
            </a:r>
          </a:p>
        </p:txBody>
      </p:sp>
      <p:sp>
        <p:nvSpPr>
          <p:cNvPr id="239" name="Secondo Scarsella"/>
          <p:cNvSpPr txBox="1"/>
          <p:nvPr/>
        </p:nvSpPr>
        <p:spPr>
          <a:xfrm>
            <a:off x="388150" y="6165242"/>
            <a:ext cx="1743063" cy="37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/>
            <a:r>
              <a:t>Secondo Scarsella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etr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etr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